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7"/>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94" r:id="rId16"/>
    <p:sldId id="284" r:id="rId17"/>
    <p:sldId id="285" r:id="rId18"/>
    <p:sldId id="295" r:id="rId19"/>
    <p:sldId id="282" r:id="rId20"/>
    <p:sldId id="297" r:id="rId21"/>
    <p:sldId id="298" r:id="rId22"/>
    <p:sldId id="322" r:id="rId23"/>
    <p:sldId id="299" r:id="rId24"/>
    <p:sldId id="300" r:id="rId25"/>
    <p:sldId id="323" r:id="rId26"/>
    <p:sldId id="301" r:id="rId27"/>
    <p:sldId id="303" r:id="rId28"/>
    <p:sldId id="324" r:id="rId29"/>
    <p:sldId id="304" r:id="rId30"/>
    <p:sldId id="306" r:id="rId31"/>
    <p:sldId id="307" r:id="rId32"/>
    <p:sldId id="308" r:id="rId33"/>
    <p:sldId id="309" r:id="rId34"/>
    <p:sldId id="325" r:id="rId35"/>
    <p:sldId id="310" r:id="rId36"/>
    <p:sldId id="312" r:id="rId37"/>
    <p:sldId id="326" r:id="rId38"/>
    <p:sldId id="311" r:id="rId39"/>
    <p:sldId id="315" r:id="rId40"/>
    <p:sldId id="318" r:id="rId41"/>
    <p:sldId id="319" r:id="rId42"/>
    <p:sldId id="320" r:id="rId43"/>
    <p:sldId id="321" r:id="rId44"/>
    <p:sldId id="328" r:id="rId45"/>
    <p:sldId id="32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Ortiz-Barrientos" initials="DO" lastIdx="21" clrIdx="0">
    <p:extLst>
      <p:ext uri="{19B8F6BF-5375-455C-9EA6-DF929625EA0E}">
        <p15:presenceInfo xmlns:p15="http://schemas.microsoft.com/office/powerpoint/2012/main" userId="S::uqdortiz@uq.edu.au::24ce13ed-fe8a-4cd9-8a38-f1cfc57fc0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474" autoAdjust="0"/>
    <p:restoredTop sz="78378" autoAdjust="0"/>
  </p:normalViewPr>
  <p:slideViewPr>
    <p:cSldViewPr snapToGrid="0">
      <p:cViewPr varScale="1">
        <p:scale>
          <a:sx n="91" d="100"/>
          <a:sy n="91" d="100"/>
        </p:scale>
        <p:origin x="1968" y="84"/>
      </p:cViewPr>
      <p:guideLst/>
    </p:cSldViewPr>
  </p:slideViewPr>
  <p:outlineViewPr>
    <p:cViewPr>
      <p:scale>
        <a:sx n="33" d="100"/>
        <a:sy n="33" d="100"/>
      </p:scale>
      <p:origin x="0" y="-643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20/11/2020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Hi </a:t>
            </a:r>
            <a:r>
              <a:rPr lang="en-US" sz="1400" baseline="0" dirty="0" smtClean="0"/>
              <a:t>everyone, I’m Nick, and today I’ll be talking to you about my research into simulating the evolution and adaptation of polygenic traits.</a:t>
            </a:r>
          </a:p>
          <a:p>
            <a:endParaRPr lang="en-US" sz="1400" baseline="0" dirty="0" smtClean="0"/>
          </a:p>
          <a:p>
            <a:endParaRPr lang="en-US" sz="14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smtClean="0"/>
              <a:t>Point, don’t circle – laser pointer</a:t>
            </a:r>
          </a:p>
          <a:p>
            <a:endParaRPr lang="en-US" sz="1400"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1</a:t>
            </a:fld>
            <a:endParaRPr lang="en-AU"/>
          </a:p>
        </p:txBody>
      </p:sp>
    </p:spTree>
    <p:extLst>
      <p:ext uri="{BB962C8B-B14F-4D97-AF65-F5344CB8AC3E}">
        <p14:creationId xmlns:p14="http://schemas.microsoft.com/office/powerpoint/2010/main" val="193584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adaptation,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is expected to decline, as populations become more homogeneous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a:t>
            </a:r>
            <a:r>
              <a:rPr lang="en-AU" baseline="0" dirty="0"/>
              <a:t> we’ve seen a paradox: populations need V</a:t>
            </a:r>
            <a:r>
              <a:rPr lang="en-AU" baseline="-25000" dirty="0"/>
              <a:t>A</a:t>
            </a:r>
            <a:r>
              <a:rPr lang="en-AU" baseline="0" dirty="0"/>
              <a:t> to make the move towards an optimum (gesture to orange dot), but being variable when hovering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other words, there is a trade-off</a:t>
            </a:r>
            <a:r>
              <a:rPr lang="en-AU" baseline="0" dirty="0"/>
              <a:t> between adaptability and </a:t>
            </a:r>
            <a:r>
              <a:rPr lang="en-AU" baseline="0" dirty="0" err="1"/>
              <a:t>adaptedness</a:t>
            </a:r>
            <a:r>
              <a:rPr lang="en-AU" baseline="0" dirty="0"/>
              <a:t>. The nature of this trade-off depends on how v</a:t>
            </a:r>
            <a:r>
              <a:rPr lang="en-AU" dirty="0"/>
              <a:t>ariance</a:t>
            </a:r>
            <a:r>
              <a:rPr lang="en-AU" baseline="0" dirty="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t>
            </a:r>
            <a:r>
              <a:rPr lang="en-AU" baseline="-25000" dirty="0"/>
              <a:t>A</a:t>
            </a:r>
            <a:r>
              <a:rPr lang="en-AU" baseline="0" dirty="0"/>
              <a:t> is maintained in populations by a balance between incoming mutation which introduces variation, and the forces of drift and selection which remove variation. Ignoring drift for now, which results in random fixations or losses of alleles, quantitative genetic models aim to simulate this balance between selection and mutation based on one of two major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Gaussian models assume weak selection relative to mutation rates, resulting in higher levels of standing genetic variation.</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Whereas House-of-Cards models assume strong selection and relatively low mutation rates, leading to lower standing genetic variation. However, genetic aspects of the traits themselves can also influence the maintenance of variation in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15</a:t>
            </a:fld>
            <a:endParaRPr lang="en-AU"/>
          </a:p>
        </p:txBody>
      </p:sp>
    </p:spTree>
    <p:extLst>
      <p:ext uri="{BB962C8B-B14F-4D97-AF65-F5344CB8AC3E}">
        <p14:creationId xmlns:p14="http://schemas.microsoft.com/office/powerpoint/2010/main" val="270350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Quantitative genetics aims to tease apart nature from nurture: the genetic (point) and environmental effects (point)</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contributing to a phenotype.</a:t>
            </a:r>
            <a:r>
              <a:rPr lang="en-AU" sz="1200" kern="1200" baseline="0" dirty="0">
                <a:solidFill>
                  <a:schemeClr val="tx1"/>
                </a:solidFill>
                <a:effectLst/>
                <a:latin typeface="+mn-lt"/>
                <a:ea typeface="+mn-ea"/>
                <a:cs typeface="+mn-cs"/>
              </a:rPr>
              <a:t> To do this,</a:t>
            </a:r>
            <a:r>
              <a:rPr lang="en-AU" sz="1200" kern="1200" dirty="0">
                <a:solidFill>
                  <a:schemeClr val="tx1"/>
                </a:solidFill>
                <a:effectLst/>
                <a:latin typeface="+mn-lt"/>
                <a:ea typeface="+mn-ea"/>
                <a:cs typeface="+mn-cs"/>
              </a:rPr>
              <a:t> we can define a trait’s genetic architecture, which consists of the genetic characteristics defining</a:t>
            </a:r>
            <a:r>
              <a:rPr lang="en-AU" sz="1200" kern="1200" baseline="0" dirty="0">
                <a:solidFill>
                  <a:schemeClr val="tx1"/>
                </a:solidFill>
                <a:effectLst/>
                <a:latin typeface="+mn-lt"/>
                <a:ea typeface="+mn-ea"/>
                <a:cs typeface="+mn-cs"/>
              </a:rPr>
              <a:t> G in this equation</a:t>
            </a:r>
            <a:r>
              <a:rPr lang="en-AU" sz="1200" kern="1200" dirty="0">
                <a:solidFill>
                  <a:schemeClr val="tx1"/>
                </a:solidFill>
                <a:effectLst/>
                <a:latin typeface="+mn-lt"/>
                <a:ea typeface="+mn-ea"/>
                <a:cs typeface="+mn-cs"/>
              </a:rPr>
              <a:t>.</a:t>
            </a:r>
          </a:p>
          <a:p>
            <a:endParaRPr lang="en-US" dirty="0" smtClean="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is defined by the number of genes affecting it, their locations within the genome, and their strength of allelic effects (POINT TO EACH ON FIGURE). Here I explore the effect of additive </a:t>
            </a:r>
            <a:r>
              <a:rPr lang="en-AU" sz="1200" kern="1200" baseline="0" dirty="0">
                <a:solidFill>
                  <a:schemeClr val="tx1"/>
                </a:solidFill>
                <a:effectLst/>
                <a:latin typeface="+mn-lt"/>
                <a:ea typeface="+mn-ea"/>
                <a:cs typeface="+mn-cs"/>
              </a:rPr>
              <a:t>effect distributions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17</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a:t>
            </a:r>
            <a:r>
              <a:rPr lang="en-AU" sz="1200" kern="1200" baseline="0" dirty="0">
                <a:solidFill>
                  <a:schemeClr val="tx1"/>
                </a:solidFill>
                <a:effectLst/>
                <a:latin typeface="+mn-lt"/>
                <a:ea typeface="+mn-ea"/>
                <a:cs typeface="+mn-cs"/>
              </a:rPr>
              <a:t> with a firmer view on how adaptation is driven in quantitative traits, we can reform our question:</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19</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mn-lt"/>
                <a:ea typeface="+mn-ea"/>
                <a:cs typeface="+mn-cs"/>
              </a:rPr>
              <a:t>The allure of adaptation comes from the power of Darwin’s theory to explain natural diversity both within and between populations. Evolutionary study is often focused on natural selection and its role in shaping the forms of diversity around us. </a:t>
            </a:r>
            <a:r>
              <a:rPr lang="en-AU" sz="1200" kern="1200" dirty="0">
                <a:solidFill>
                  <a:schemeClr val="tx1"/>
                </a:solidFill>
                <a:effectLst/>
                <a:latin typeface="+mn-lt"/>
                <a:ea typeface="+mn-ea"/>
                <a:cs typeface="+mn-cs"/>
              </a:rPr>
              <a:t>For instance, the beak shape of Darwin’s finches conforming to their diet provides a classic example of natural selection leading to adaptation</a:t>
            </a:r>
            <a:r>
              <a:rPr lang="en-AU"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investigated this with a computational approach, using the forward genetics software </a:t>
            </a:r>
            <a:r>
              <a:rPr lang="en-AU" sz="1200" kern="1200" dirty="0" err="1">
                <a:solidFill>
                  <a:schemeClr val="tx1"/>
                </a:solidFill>
                <a:effectLst/>
                <a:latin typeface="+mn-lt"/>
                <a:ea typeface="+mn-ea"/>
                <a:cs typeface="+mn-cs"/>
              </a:rPr>
              <a:t>SLiM</a:t>
            </a:r>
            <a:r>
              <a:rPr lang="en-AU" sz="1200" kern="1200" dirty="0">
                <a:solidFill>
                  <a:schemeClr val="tx1"/>
                </a:solidFill>
                <a:effectLst/>
                <a:latin typeface="+mn-lt"/>
                <a:ea typeface="+mn-ea"/>
                <a:cs typeface="+mn-cs"/>
              </a:rPr>
              <a:t>. I </a:t>
            </a:r>
            <a:r>
              <a:rPr lang="en-AU" sz="1200" kern="1200" dirty="0" err="1" smtClean="0">
                <a:solidFill>
                  <a:schemeClr val="tx1"/>
                </a:solidFill>
                <a:effectLst/>
                <a:latin typeface="+mn-lt"/>
                <a:ea typeface="+mn-ea"/>
                <a:cs typeface="+mn-cs"/>
              </a:rPr>
              <a:t>slimulated</a:t>
            </a:r>
            <a:r>
              <a:rPr lang="en-AU" sz="1200" kern="1200" dirty="0" smtClean="0">
                <a:solidFill>
                  <a:schemeClr val="tx1"/>
                </a:solidFill>
                <a:effectLst/>
                <a:latin typeface="+mn-lt"/>
                <a:ea typeface="+mn-ea"/>
                <a:cs typeface="+mn-cs"/>
              </a:rPr>
              <a:t> </a:t>
            </a:r>
            <a:r>
              <a:rPr lang="en-AU" sz="1200" kern="1200" dirty="0">
                <a:solidFill>
                  <a:schemeClr val="tx1"/>
                </a:solidFill>
                <a:effectLst/>
                <a:latin typeface="+mn-lt"/>
                <a:ea typeface="+mn-ea"/>
                <a:cs typeface="+mn-cs"/>
              </a:rPr>
              <a:t>populations hovering around a phenotypic optimum for 100,000 generations.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20</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Populations had eight traits with equal effects on fitness, which I combined to a ‘mega-trait’ for simplicity. I explored a six dimensional ‘parameter space’ using Latin hypercube sampling to efficiently sample the entire range of parameter combinations. </a:t>
            </a:r>
            <a:r>
              <a:rPr lang="en-AU" sz="1200" kern="1200" dirty="0" smtClean="0">
                <a:solidFill>
                  <a:schemeClr val="tx1"/>
                </a:solidFill>
                <a:effectLst/>
                <a:latin typeface="+mn-lt"/>
                <a:ea typeface="+mn-ea"/>
                <a:cs typeface="+mn-cs"/>
              </a:rPr>
              <a:t>So</a:t>
            </a:r>
            <a:r>
              <a:rPr lang="en-AU" sz="1200" kern="1200" baseline="0" dirty="0" smtClean="0">
                <a:solidFill>
                  <a:schemeClr val="tx1"/>
                </a:solidFill>
                <a:effectLst/>
                <a:latin typeface="+mn-lt"/>
                <a:ea typeface="+mn-ea"/>
                <a:cs typeface="+mn-cs"/>
              </a:rPr>
              <a:t> imagine this 3D object is 6 dimensional and each point is a combination of 6 parameters, I’m trying to sample as much of that space as possible.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Parameters included: additive effect size variance, or alpha, which describes the variability in mutational effects on traits.</a:t>
            </a:r>
          </a:p>
          <a:p>
            <a:r>
              <a:rPr lang="en-AU" sz="1200" kern="1200" dirty="0">
                <a:solidFill>
                  <a:schemeClr val="tx1"/>
                </a:solidFill>
                <a:effectLst/>
                <a:latin typeface="+mn-lt"/>
                <a:ea typeface="+mn-ea"/>
                <a:cs typeface="+mn-cs"/>
              </a:rPr>
              <a:t>Pleiotropy rate, which describes how often pleiotropic mutations that affect all eight traits (as opposed to just one) arise.</a:t>
            </a:r>
          </a:p>
          <a:p>
            <a:r>
              <a:rPr lang="en-AU" sz="1200" kern="1200" dirty="0">
                <a:solidFill>
                  <a:schemeClr val="tx1"/>
                </a:solidFill>
                <a:effectLst/>
                <a:latin typeface="+mn-lt"/>
                <a:ea typeface="+mn-ea"/>
                <a:cs typeface="+mn-cs"/>
              </a:rPr>
              <a:t>Mutational correlation, which describes how correlated the effects of pleiotropic mutations are on all traits.</a:t>
            </a:r>
          </a:p>
          <a:p>
            <a:r>
              <a:rPr lang="en-AU" sz="1200" kern="1200" dirty="0">
                <a:solidFill>
                  <a:schemeClr val="tx1"/>
                </a:solidFill>
                <a:effectLst/>
                <a:latin typeface="+mn-lt"/>
                <a:ea typeface="+mn-ea"/>
                <a:cs typeface="+mn-cs"/>
              </a:rPr>
              <a:t>Recombination rate, which is a genome wide rate</a:t>
            </a:r>
          </a:p>
          <a:p>
            <a:r>
              <a:rPr lang="en-AU" sz="1200" kern="1200" dirty="0">
                <a:solidFill>
                  <a:schemeClr val="tx1"/>
                </a:solidFill>
                <a:effectLst/>
                <a:latin typeface="+mn-lt"/>
                <a:ea typeface="+mn-ea"/>
                <a:cs typeface="+mn-cs"/>
              </a:rPr>
              <a:t>Mutation rate, which describes the ratio of mutations which affect traits versus those which do not.</a:t>
            </a:r>
          </a:p>
          <a:p>
            <a:r>
              <a:rPr lang="en-AU" sz="1200" kern="1200" dirty="0">
                <a:solidFill>
                  <a:schemeClr val="tx1"/>
                </a:solidFill>
                <a:effectLst/>
                <a:latin typeface="+mn-lt"/>
                <a:ea typeface="+mn-ea"/>
                <a:cs typeface="+mn-cs"/>
              </a:rPr>
              <a:t>And selection strength, describing the strength of stabilising selection across all traits.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1116945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ran a total of 128,000 simulations with 100</a:t>
            </a:r>
            <a:r>
              <a:rPr lang="en-AU" sz="1200" kern="1200" baseline="0" dirty="0">
                <a:solidFill>
                  <a:schemeClr val="tx1"/>
                </a:solidFill>
                <a:effectLst/>
                <a:latin typeface="+mn-lt"/>
                <a:ea typeface="+mn-ea"/>
                <a:cs typeface="+mn-cs"/>
              </a:rPr>
              <a:t> replicates of 1280 parameter combinations. To 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my simulations I found a visible ‘dead zone’ where populations weren’t represented. The y-axis here is the distance from the phenotypic optimum, whereas the x axis shows the two model types – Gaussian, with high mutation rates and weak selection, and House-of-Cards, vice-versa. I split </a:t>
            </a:r>
            <a:r>
              <a:rPr lang="en-AU" sz="1200" kern="1200" dirty="0" smtClean="0">
                <a:solidFill>
                  <a:schemeClr val="tx1"/>
                </a:solidFill>
                <a:effectLst/>
                <a:latin typeface="+mn-lt"/>
                <a:ea typeface="+mn-ea"/>
                <a:cs typeface="+mn-cs"/>
              </a:rPr>
              <a:t>populations </a:t>
            </a:r>
            <a:r>
              <a:rPr lang="en-AU" sz="1200" kern="1200" dirty="0">
                <a:solidFill>
                  <a:schemeClr val="tx1"/>
                </a:solidFill>
                <a:effectLst/>
                <a:latin typeface="+mn-lt"/>
                <a:ea typeface="+mn-ea"/>
                <a:cs typeface="+mn-cs"/>
              </a:rPr>
              <a:t>that fell on either side of the dead zone into ‘adapted’ populations, shown in blue and ‘maladapted’ populations, shown in black</a:t>
            </a:r>
            <a:r>
              <a:rPr lang="en-AU" sz="1200" kern="1200" dirty="0" smtClean="0">
                <a:solidFill>
                  <a:schemeClr val="tx1"/>
                </a:solidFill>
                <a:effectLst/>
                <a:latin typeface="+mn-lt"/>
                <a:ea typeface="+mn-ea"/>
                <a:cs typeface="+mn-cs"/>
              </a:rPr>
              <a:t>.</a:t>
            </a:r>
          </a:p>
          <a:p>
            <a:endParaRPr lang="en-AU" sz="1200" kern="1200" dirty="0" smtClean="0">
              <a:solidFill>
                <a:schemeClr val="tx1"/>
              </a:solidFill>
              <a:effectLst/>
              <a:latin typeface="+mn-lt"/>
              <a:ea typeface="+mn-ea"/>
              <a:cs typeface="+mn-cs"/>
            </a:endParaRPr>
          </a:p>
          <a:p>
            <a:r>
              <a:rPr lang="en-AU" sz="1200" b="1" kern="1200" dirty="0" smtClean="0">
                <a:solidFill>
                  <a:schemeClr val="tx1"/>
                </a:solidFill>
                <a:effectLst/>
                <a:latin typeface="+mn-lt"/>
                <a:ea typeface="+mn-ea"/>
                <a:cs typeface="+mn-cs"/>
              </a:rPr>
              <a:t>Supplementary slide on drift barrier – to explain presence of dead zone</a:t>
            </a:r>
            <a:endParaRPr lang="en-AU" b="1" dirty="0"/>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a:t>
            </a:r>
            <a:r>
              <a:rPr lang="en-AU" sz="1200" kern="1200" dirty="0" smtClean="0">
                <a:solidFill>
                  <a:schemeClr val="tx1"/>
                </a:solidFill>
                <a:effectLst/>
                <a:latin typeface="+mn-lt"/>
                <a:ea typeface="+mn-ea"/>
                <a:cs typeface="+mn-cs"/>
              </a:rPr>
              <a:t>Gaussian </a:t>
            </a:r>
            <a:r>
              <a:rPr lang="en-AU" sz="1200" kern="1200" dirty="0">
                <a:solidFill>
                  <a:schemeClr val="tx1"/>
                </a:solidFill>
                <a:effectLst/>
                <a:latin typeface="+mn-lt"/>
                <a:ea typeface="+mn-ea"/>
                <a:cs typeface="+mn-cs"/>
              </a:rPr>
              <a:t>and House-of-Cards models reached the optimum at a similar rate – 15.23 and 16.1%, respectively</a:t>
            </a:r>
            <a:r>
              <a:rPr lang="en-AU"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180320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what caused these populations to break away from their maladapted cousins?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pleiotropy, mutational correlation, and recombination rate each had very little effect on whether populations appeared in the adapted zone or not. However, additive effect size variance, or alpha, </a:t>
            </a:r>
            <a:r>
              <a:rPr lang="en-AU" sz="1200" kern="1200" baseline="0" dirty="0">
                <a:solidFill>
                  <a:schemeClr val="tx1"/>
                </a:solidFill>
                <a:effectLst/>
                <a:latin typeface="+mn-lt"/>
                <a:ea typeface="+mn-ea"/>
                <a:cs typeface="+mn-cs"/>
              </a:rPr>
              <a:t>was extremely important.</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alpha describes is the distribution of mutational effects. When a mutation occurs, it has some effect on the phenotype which is randomly sampled from a normal distribution centered around 0. </a:t>
            </a:r>
            <a:r>
              <a:rPr lang="en-US" dirty="0" smtClean="0"/>
              <a:t>Alpha </a:t>
            </a:r>
            <a:r>
              <a:rPr lang="en-US" dirty="0"/>
              <a:t>describes the standard deviation of that distribution, so larger alphas result in more variable, but also larger mutational effects on traits. Hence, alpha provides a description of the mutational variance of traits, which is the </a:t>
            </a:r>
            <a:r>
              <a:rPr lang="en-US" dirty="0" err="1"/>
              <a:t>Va</a:t>
            </a:r>
            <a:r>
              <a:rPr lang="en-US" dirty="0"/>
              <a:t> that enters the population each generation via mutation. Now knowing this, lets have a look at what increasing alpha means for adaptation</a:t>
            </a:r>
            <a:r>
              <a:rPr lang="en-US" dirty="0" smtClean="0"/>
              <a:t>.</a:t>
            </a:r>
          </a:p>
          <a:p>
            <a:endParaRPr lang="en-US" dirty="0" smtClean="0"/>
          </a:p>
        </p:txBody>
      </p:sp>
      <p:sp>
        <p:nvSpPr>
          <p:cNvPr id="4" name="Slide Number Placeholder 3"/>
          <p:cNvSpPr>
            <a:spLocks noGrp="1"/>
          </p:cNvSpPr>
          <p:nvPr>
            <p:ph type="sldNum" sz="quarter" idx="5"/>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188973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smtClean="0">
                <a:solidFill>
                  <a:schemeClr val="tx1"/>
                </a:solidFill>
                <a:effectLst/>
                <a:latin typeface="+mn-lt"/>
                <a:ea typeface="+mn-ea"/>
                <a:cs typeface="+mn-cs"/>
              </a:rPr>
              <a:t>Here, black dots represent means</a:t>
            </a:r>
            <a:r>
              <a:rPr lang="en-AU" sz="1200" kern="1200" baseline="0" dirty="0" smtClean="0">
                <a:solidFill>
                  <a:schemeClr val="tx1"/>
                </a:solidFill>
                <a:effectLst/>
                <a:latin typeface="+mn-lt"/>
                <a:ea typeface="+mn-ea"/>
                <a:cs typeface="+mn-cs"/>
              </a:rPr>
              <a:t> across replicates for each of the 1280 models, whereas grey dots represent each replicate.</a:t>
            </a:r>
            <a:r>
              <a:rPr lang="en-AU" sz="1200" kern="1200" dirty="0" smtClean="0">
                <a:solidFill>
                  <a:schemeClr val="tx1"/>
                </a:solidFill>
                <a:effectLst/>
                <a:latin typeface="+mn-lt"/>
                <a:ea typeface="+mn-ea"/>
                <a:cs typeface="+mn-cs"/>
              </a:rPr>
              <a:t> Higher alphas</a:t>
            </a:r>
            <a:r>
              <a:rPr lang="en-AU" sz="1200" kern="1200" baseline="0" dirty="0" smtClean="0">
                <a:solidFill>
                  <a:schemeClr val="tx1"/>
                </a:solidFill>
                <a:effectLst/>
                <a:latin typeface="+mn-lt"/>
                <a:ea typeface="+mn-ea"/>
                <a:cs typeface="+mn-cs"/>
              </a:rPr>
              <a:t> represent greater mutational variance.</a:t>
            </a:r>
            <a:r>
              <a:rPr lang="en-AU" sz="1200" kern="1200" dirty="0" smtClean="0">
                <a:solidFill>
                  <a:schemeClr val="tx1"/>
                </a:solidFill>
                <a:effectLst/>
                <a:latin typeface="+mn-lt"/>
                <a:ea typeface="+mn-ea"/>
                <a:cs typeface="+mn-cs"/>
              </a:rPr>
              <a:t> Additive </a:t>
            </a:r>
            <a:r>
              <a:rPr lang="en-AU" sz="1200" kern="1200" dirty="0">
                <a:solidFill>
                  <a:schemeClr val="tx1"/>
                </a:solidFill>
                <a:effectLst/>
                <a:latin typeface="+mn-lt"/>
                <a:ea typeface="+mn-ea"/>
                <a:cs typeface="+mn-cs"/>
              </a:rPr>
              <a:t>effect size variance was strongly correlated with adaptive success: 36.12% of models with low </a:t>
            </a:r>
            <a:r>
              <a:rPr lang="en-AU" sz="1200" kern="1200" dirty="0" smtClean="0">
                <a:solidFill>
                  <a:schemeClr val="tx1"/>
                </a:solidFill>
                <a:effectLst/>
                <a:latin typeface="+mn-lt"/>
                <a:ea typeface="+mn-ea"/>
                <a:cs typeface="+mn-cs"/>
              </a:rPr>
              <a:t>mutational variance</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reached </a:t>
            </a:r>
            <a:r>
              <a:rPr lang="en-AU" sz="1200" kern="1200" dirty="0">
                <a:solidFill>
                  <a:schemeClr val="tx1"/>
                </a:solidFill>
                <a:effectLst/>
                <a:latin typeface="+mn-lt"/>
                <a:ea typeface="+mn-ea"/>
                <a:cs typeface="+mn-cs"/>
              </a:rPr>
              <a:t>the adapted space, versus 2.29% of medium-alpha populations, and 0.19% of high alpha populations</a:t>
            </a:r>
            <a:r>
              <a:rPr lang="en-AU" sz="1200" kern="1200" dirty="0" smtClean="0">
                <a:solidFill>
                  <a:schemeClr val="tx1"/>
                </a:solidFill>
                <a:effectLst/>
                <a:latin typeface="+mn-lt"/>
                <a:ea typeface="+mn-ea"/>
                <a:cs typeface="+mn-cs"/>
              </a:rPr>
              <a:t>. However</a:t>
            </a:r>
            <a:r>
              <a:rPr lang="en-AU" sz="1200" kern="1200" dirty="0">
                <a:solidFill>
                  <a:schemeClr val="tx1"/>
                </a:solidFill>
                <a:effectLst/>
                <a:latin typeface="+mn-lt"/>
                <a:ea typeface="+mn-ea"/>
                <a:cs typeface="+mn-cs"/>
              </a:rPr>
              <a:t>, additive effect size had considerably different effects on Gaussian </a:t>
            </a:r>
            <a:r>
              <a:rPr lang="en-AU" sz="1200" kern="1200" dirty="0" smtClean="0">
                <a:solidFill>
                  <a:schemeClr val="tx1"/>
                </a:solidFill>
                <a:effectLst/>
                <a:latin typeface="+mn-lt"/>
                <a:ea typeface="+mn-ea"/>
                <a:cs typeface="+mn-cs"/>
              </a:rPr>
              <a:t>versus </a:t>
            </a:r>
            <a:r>
              <a:rPr lang="en-AU" sz="1200" kern="1200" dirty="0">
                <a:solidFill>
                  <a:schemeClr val="tx1"/>
                </a:solidFill>
                <a:effectLst/>
                <a:latin typeface="+mn-lt"/>
                <a:ea typeface="+mn-ea"/>
                <a:cs typeface="+mn-cs"/>
              </a:rPr>
              <a:t>House-of-Cards models</a:t>
            </a:r>
            <a:r>
              <a:rPr lang="en-AU" sz="1200" kern="1200" dirty="0" smtClean="0">
                <a:solidFill>
                  <a:schemeClr val="tx1"/>
                </a:solidFill>
                <a:effectLst/>
                <a:latin typeface="+mn-lt"/>
                <a:ea typeface="+mn-ea"/>
                <a:cs typeface="+mn-cs"/>
              </a:rPr>
              <a:t>.</a:t>
            </a:r>
          </a:p>
          <a:p>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As intuitive as it is to focus on the ability of populations to adapt to new situations, populations are seldom perfectly adapted. Phenotypes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House-of-Cards, where mutation is weak and selection is strong, populations tend to be more robust to increases in </a:t>
            </a:r>
            <a:r>
              <a:rPr lang="en-AU" sz="1200" kern="1200" dirty="0" smtClean="0">
                <a:solidFill>
                  <a:schemeClr val="tx1"/>
                </a:solidFill>
                <a:effectLst/>
                <a:latin typeface="+mn-lt"/>
                <a:ea typeface="+mn-ea"/>
                <a:cs typeface="+mn-cs"/>
              </a:rPr>
              <a:t>mutational variance, </a:t>
            </a:r>
            <a:r>
              <a:rPr lang="en-AU" sz="1200" kern="1200" dirty="0">
                <a:solidFill>
                  <a:schemeClr val="tx1"/>
                </a:solidFill>
                <a:effectLst/>
                <a:latin typeface="+mn-lt"/>
                <a:ea typeface="+mn-ea"/>
                <a:cs typeface="+mn-cs"/>
              </a:rPr>
              <a:t>whereas under Gaussian models, populations are more susceptible to increases in alpha</a:t>
            </a:r>
            <a:r>
              <a:rPr lang="en-AU" sz="1200" kern="120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Variance followed a similar pattern – House-of-Cards models had lower </a:t>
            </a:r>
            <a:r>
              <a:rPr lang="en-AU" baseline="0" dirty="0" smtClean="0"/>
              <a:t>V</a:t>
            </a:r>
            <a:r>
              <a:rPr lang="en-AU" baseline="-25000" dirty="0" smtClean="0"/>
              <a:t>A</a:t>
            </a:r>
            <a:r>
              <a:rPr lang="en-AU" baseline="0" dirty="0" smtClean="0"/>
              <a:t>, shown on the y axis here, </a:t>
            </a:r>
            <a:r>
              <a:rPr lang="en-AU" baseline="0" dirty="0"/>
              <a:t>than Gaussian populations, and maintained that with increased mutation rates</a:t>
            </a:r>
            <a:r>
              <a:rPr lang="en-AU" dirty="0"/>
              <a:t>. Given that V</a:t>
            </a:r>
            <a:r>
              <a:rPr lang="en-AU" baseline="-25000" dirty="0"/>
              <a:t>A</a:t>
            </a:r>
            <a:r>
              <a:rPr lang="en-AU" baseline="0" dirty="0"/>
              <a:t> is expected to inhibit </a:t>
            </a:r>
            <a:r>
              <a:rPr lang="en-AU" baseline="0" dirty="0" err="1"/>
              <a:t>adaptedness</a:t>
            </a:r>
            <a:r>
              <a:rPr lang="en-AU" baseline="0" dirty="0"/>
              <a:t>, the ability to hover around an optimum, this is expected.</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One way to visualise this is via the movement of molecules – Gaussian models are hot, erratically moving around the optimum with increasing mutational variability, whereas House of Cards models are colder and less motile.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now that I knew Gaussian</a:t>
            </a:r>
            <a:r>
              <a:rPr lang="en-AU" sz="1200" kern="1200" baseline="0" dirty="0">
                <a:solidFill>
                  <a:schemeClr val="tx1"/>
                </a:solidFill>
                <a:effectLst/>
                <a:latin typeface="+mn-lt"/>
                <a:ea typeface="+mn-ea"/>
                <a:cs typeface="+mn-cs"/>
              </a:rPr>
              <a:t> models responded differently to increasing mutational variance than House-of-Cards models, I wanted to find what was mediating this difference.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looked at the distributions of allelic effects underpinning each model. This is the realised distribution of alleles segregating in the population. Under neutrality, this looks very similar to the distribution of mutations in general, as shown </a:t>
            </a:r>
            <a:r>
              <a:rPr lang="en-AU" sz="1200" kern="1200" dirty="0" smtClean="0">
                <a:solidFill>
                  <a:schemeClr val="tx1"/>
                </a:solidFill>
                <a:effectLst/>
                <a:latin typeface="+mn-lt"/>
                <a:ea typeface="+mn-ea"/>
                <a:cs typeface="+mn-cs"/>
              </a:rPr>
              <a:t>in green. </a:t>
            </a:r>
            <a:r>
              <a:rPr lang="en-AU" sz="1200" kern="1200" dirty="0">
                <a:solidFill>
                  <a:schemeClr val="tx1"/>
                </a:solidFill>
                <a:effectLst/>
                <a:latin typeface="+mn-lt"/>
                <a:ea typeface="+mn-ea"/>
                <a:cs typeface="+mn-cs"/>
              </a:rPr>
              <a:t>However, stabilising selection can influence this distribution by selecting against large effect alleles (point to ends of distribution) that drive populations away from the optimum.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2960016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distributions of allelic effects mirrored the impact of each model and mutational variance treatment on distance to the optimum. This figure shows the distributions of alleles across both models, with Gaussian models in general appearing more leptokurtic than House-of-Cards models at higher alpha values. In House-of-Cards models, there were no significant differences between distributions, whereas Gaussian models tended to reflect their alpha values, with higher alpha resulting in a more leptokurtic curve. This means that large effect alleles are more likely to be segregating in Gaussian populations than House-of-Cards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From this, we can say that House-of-Cards models deal</a:t>
            </a:r>
            <a:r>
              <a:rPr lang="en-AU" sz="1200" kern="1200" baseline="0" dirty="0">
                <a:solidFill>
                  <a:schemeClr val="tx1"/>
                </a:solidFill>
                <a:effectLst/>
                <a:latin typeface="+mn-lt"/>
                <a:ea typeface="+mn-ea"/>
                <a:cs typeface="+mn-cs"/>
              </a:rPr>
              <a:t> with deleterious alleles differently to Gaussian models. </a:t>
            </a:r>
            <a:r>
              <a:rPr lang="en-AU" sz="1200" kern="1200" dirty="0">
                <a:solidFill>
                  <a:schemeClr val="tx1"/>
                </a:solidFill>
                <a:effectLst/>
                <a:latin typeface="+mn-lt"/>
                <a:ea typeface="+mn-ea"/>
                <a:cs typeface="+mn-cs"/>
              </a:rPr>
              <a:t>The strong selection – low</a:t>
            </a:r>
            <a:r>
              <a:rPr lang="en-AU" sz="1200" kern="1200" baseline="0" dirty="0">
                <a:solidFill>
                  <a:schemeClr val="tx1"/>
                </a:solidFill>
                <a:effectLst/>
                <a:latin typeface="+mn-lt"/>
                <a:ea typeface="+mn-ea"/>
                <a:cs typeface="+mn-cs"/>
              </a:rPr>
              <a:t> mutation combo </a:t>
            </a:r>
            <a:r>
              <a:rPr lang="en-AU" sz="1200" kern="1200" dirty="0">
                <a:solidFill>
                  <a:schemeClr val="tx1"/>
                </a:solidFill>
                <a:effectLst/>
                <a:latin typeface="+mn-lt"/>
                <a:ea typeface="+mn-ea"/>
                <a:cs typeface="+mn-cs"/>
              </a:rPr>
              <a:t>leads to efficient removal of deleterious alleles </a:t>
            </a:r>
            <a:r>
              <a:rPr lang="en-AU" sz="1200" kern="1200" dirty="0" smtClean="0">
                <a:solidFill>
                  <a:schemeClr val="tx1"/>
                </a:solidFill>
                <a:effectLst/>
                <a:latin typeface="+mn-lt"/>
                <a:ea typeface="+mn-ea"/>
                <a:cs typeface="+mn-cs"/>
              </a:rPr>
              <a:t>which would have dragged </a:t>
            </a:r>
            <a:r>
              <a:rPr lang="en-AU" sz="1200" kern="1200" dirty="0">
                <a:solidFill>
                  <a:schemeClr val="tx1"/>
                </a:solidFill>
                <a:effectLst/>
                <a:latin typeface="+mn-lt"/>
                <a:ea typeface="+mn-ea"/>
                <a:cs typeface="+mn-cs"/>
              </a:rPr>
              <a:t>populations away from the optimum. </a:t>
            </a:r>
          </a:p>
          <a:p>
            <a:endParaRPr lang="en-AU" dirty="0" smtClean="0"/>
          </a:p>
          <a:p>
            <a:r>
              <a:rPr lang="en-AU" b="1" dirty="0" smtClean="0"/>
              <a:t>Tone down</a:t>
            </a:r>
            <a:r>
              <a:rPr lang="en-AU" b="1" baseline="0" dirty="0" smtClean="0"/>
              <a:t> for general audience</a:t>
            </a:r>
            <a:endParaRPr lang="en-AU" b="1"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Under Gaussian models, selection is less able to reign in these effects, so fluctuations away from the optimum are more likely as mutations pile up.</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94265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Now you might ask why this matters for natural populations, where these mutation rates, selection strengths, and genetic architectures actually exist. These findings provide expectations for where certain mutation-selection balances could flourish.</a:t>
            </a:r>
          </a:p>
          <a:p>
            <a:endParaRPr lang="en-AU" dirty="0" smtClean="0"/>
          </a:p>
          <a:p>
            <a:r>
              <a:rPr lang="en-AU" b="1" dirty="0" smtClean="0"/>
              <a:t>References</a:t>
            </a:r>
            <a:endParaRPr lang="en-AU" b="1"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environments</a:t>
            </a:r>
            <a:r>
              <a:rPr lang="en-AU" sz="1200" kern="1200" baseline="0" dirty="0">
                <a:solidFill>
                  <a:schemeClr val="tx1"/>
                </a:solidFill>
                <a:effectLst/>
                <a:latin typeface="+mn-lt"/>
                <a:ea typeface="+mn-ea"/>
                <a:cs typeface="+mn-cs"/>
              </a:rPr>
              <a:t> where spatial or temporal</a:t>
            </a:r>
            <a:r>
              <a:rPr lang="en-AU" sz="1200" kern="1200" dirty="0">
                <a:solidFill>
                  <a:schemeClr val="tx1"/>
                </a:solidFill>
                <a:effectLst/>
                <a:latin typeface="+mn-lt"/>
                <a:ea typeface="+mn-ea"/>
                <a:cs typeface="+mn-cs"/>
              </a:rPr>
              <a:t> change is rare, House-of-Cards models should be favoured: the increased environmental stability favours stronger adherence to the optimum over time, and so in the trade-off between adaptability and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comes out on top.</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39</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leads us to the concept of maladaptation, where populations maintain a stable phenotype some distance away from a phenotypic optimum. For example, here a population hovers around an optimum described by two polygenic traits, with selection keeping it </a:t>
            </a:r>
            <a:r>
              <a:rPr lang="en-AU" sz="1200" kern="1200">
                <a:solidFill>
                  <a:schemeClr val="tx1"/>
                </a:solidFill>
                <a:effectLst/>
                <a:latin typeface="+mn-lt"/>
                <a:ea typeface="+mn-ea"/>
                <a:cs typeface="+mn-cs"/>
              </a:rPr>
              <a:t>from floating </a:t>
            </a:r>
            <a:r>
              <a:rPr lang="en-AU" sz="1200" kern="1200" dirty="0">
                <a:solidFill>
                  <a:schemeClr val="tx1"/>
                </a:solidFill>
                <a:effectLst/>
                <a:latin typeface="+mn-lt"/>
                <a:ea typeface="+mn-ea"/>
                <a:cs typeface="+mn-cs"/>
              </a:rPr>
              <a:t>too far away.</a:t>
            </a:r>
            <a:r>
              <a:rPr lang="en-AU" sz="1200" kern="1200" baseline="0" dirty="0">
                <a:solidFill>
                  <a:schemeClr val="tx1"/>
                </a:solidFill>
                <a:effectLst/>
                <a:latin typeface="+mn-lt"/>
                <a:ea typeface="+mn-ea"/>
                <a:cs typeface="+mn-cs"/>
              </a:rPr>
              <a:t> However, </a:t>
            </a:r>
            <a:r>
              <a:rPr lang="en-AU" sz="1200" kern="1200" dirty="0">
                <a:solidFill>
                  <a:schemeClr val="tx1"/>
                </a:solidFill>
                <a:effectLst/>
                <a:latin typeface="+mn-lt"/>
                <a:ea typeface="+mn-ea"/>
                <a:cs typeface="+mn-cs"/>
              </a:rPr>
              <a:t>new mutation, and genetic drift keep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a:solidFill>
                  <a:schemeClr val="tx1"/>
                </a:solidFill>
                <a:effectLst/>
                <a:latin typeface="+mn-lt"/>
                <a:ea typeface="+mn-ea"/>
                <a:cs typeface="+mn-cs"/>
              </a:rPr>
              <a:t> the future optima, shown in orange, being closer to current levels of variation</a:t>
            </a:r>
            <a:r>
              <a:rPr lang="en-AU" sz="1200" kern="1200" dirty="0">
                <a:solidFill>
                  <a:schemeClr val="tx1"/>
                </a:solidFill>
                <a:effectLst/>
                <a:latin typeface="+mn-lt"/>
                <a:ea typeface="+mn-ea"/>
                <a:cs typeface="+mn-cs"/>
              </a:rPr>
              <a:t>. In a spatial sense, this could also allow for adaptive radiations into spatially variable niches, depending on the heterogeneity of the environment. For example, plants with a highly mutable trait for preferred levels of sunlight might find that high mutation is preferred in an environment where canopy cover is patchy, whereas it could be detrimental in either densely or sparsely covered areas.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40</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a lot of potential for this methodology and clearly a lot more to understand in terms of how genetic architectures, mutation, and selection interact to </a:t>
            </a:r>
            <a:r>
              <a:rPr lang="en-AU" baseline="0" dirty="0"/>
              <a:t>influence adaptation. </a:t>
            </a:r>
            <a:r>
              <a:rPr lang="en-AU" sz="1200" kern="1200" dirty="0">
                <a:solidFill>
                  <a:schemeClr val="tx1"/>
                </a:solidFill>
                <a:effectLst/>
                <a:latin typeface="+mn-lt"/>
                <a:ea typeface="+mn-ea"/>
                <a:cs typeface="+mn-cs"/>
              </a:rPr>
              <a:t>Future adjustments to models to hone our insights might include population size to assess the effects of drift, fitness differences among traits for more realistic insights into correlated selection, and the number of loci contributing to traits. </a:t>
            </a:r>
            <a:r>
              <a:rPr lang="en-AU" baseline="0" dirty="0"/>
              <a:t>Ultimately, refinement here will allow us to predict genetic architectures of natural populations by matching experimental data with a </a:t>
            </a:r>
            <a:r>
              <a:rPr lang="en-AU" baseline="0" dirty="0" smtClean="0"/>
              <a:t>model </a:t>
            </a:r>
            <a:r>
              <a:rPr lang="en-AU" baseline="0" dirty="0"/>
              <a:t>in a hypercube sample, giving us extraordinary power into uncovering the true nature of </a:t>
            </a:r>
            <a:r>
              <a:rPr lang="en-AU" baseline="0" dirty="0" err="1"/>
              <a:t>adaptedness</a:t>
            </a:r>
            <a:r>
              <a:rPr lang="en-AU" baseline="0" dirty="0"/>
              <a:t> and adaptability in natural populations. </a:t>
            </a:r>
            <a:endParaRPr lang="en-AU" baseline="0" dirty="0" smtClean="0"/>
          </a:p>
          <a:p>
            <a:endParaRPr lang="en-AU" baseline="0" dirty="0" smtClean="0"/>
          </a:p>
          <a:p>
            <a:r>
              <a:rPr lang="en-AU" b="1" baseline="0" dirty="0" smtClean="0"/>
              <a:t>Axis titles – parameter 1 2 3</a:t>
            </a:r>
            <a:endParaRPr lang="en-AU" b="1" baseline="0" dirty="0"/>
          </a:p>
        </p:txBody>
      </p:sp>
      <p:sp>
        <p:nvSpPr>
          <p:cNvPr id="4" name="Slide Number Placeholder 3"/>
          <p:cNvSpPr>
            <a:spLocks noGrp="1"/>
          </p:cNvSpPr>
          <p:nvPr>
            <p:ph type="sldNum" sz="quarter" idx="10"/>
          </p:nvPr>
        </p:nvSpPr>
        <p:spPr/>
        <p:txBody>
          <a:bodyPr/>
          <a:lstStyle/>
          <a:p>
            <a:fld id="{919F6B0B-6323-456F-A942-FCFD43E8C7B3}" type="slidenum">
              <a:rPr lang="en-AU" smtClean="0"/>
              <a:t>41</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acknowledge the following people</a:t>
            </a:r>
            <a:r>
              <a:rPr lang="en-US" baseline="0" dirty="0" smtClean="0"/>
              <a:t> because without them this work wouldn’t be possible.</a:t>
            </a:r>
          </a:p>
          <a:p>
            <a:endParaRPr lang="en-US" baseline="0" dirty="0" smtClean="0"/>
          </a:p>
          <a:p>
            <a:r>
              <a:rPr lang="en-US" b="1" baseline="0" dirty="0" smtClean="0"/>
              <a:t>References</a:t>
            </a:r>
          </a:p>
          <a:p>
            <a:endParaRPr lang="en-US" b="1" baseline="0" dirty="0" smtClean="0"/>
          </a:p>
          <a:p>
            <a:r>
              <a:rPr lang="en-US" b="1" baseline="0" dirty="0" smtClean="0"/>
              <a:t>Supplementary slides for questions – blank slide in between</a:t>
            </a:r>
            <a:endParaRPr lang="en-US" b="1" dirty="0"/>
          </a:p>
        </p:txBody>
      </p:sp>
      <p:sp>
        <p:nvSpPr>
          <p:cNvPr id="4" name="Slide Number Placeholder 3"/>
          <p:cNvSpPr>
            <a:spLocks noGrp="1"/>
          </p:cNvSpPr>
          <p:nvPr>
            <p:ph type="sldNum" sz="quarter" idx="5"/>
          </p:nvPr>
        </p:nvSpPr>
        <p:spPr/>
        <p:txBody>
          <a:bodyPr/>
          <a:lstStyle/>
          <a:p>
            <a:fld id="{919F6B0B-6323-456F-A942-FCFD43E8C7B3}" type="slidenum">
              <a:rPr lang="en-AU" smtClean="0"/>
              <a:t>42</a:t>
            </a:fld>
            <a:endParaRPr lang="en-AU"/>
          </a:p>
        </p:txBody>
      </p:sp>
    </p:spTree>
    <p:extLst>
      <p:ext uri="{BB962C8B-B14F-4D97-AF65-F5344CB8AC3E}">
        <p14:creationId xmlns:p14="http://schemas.microsoft.com/office/powerpoint/2010/main" val="335734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prevalence of maladaptation in nature questions the essence of evolution: 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 shown in red,</a:t>
            </a:r>
            <a:r>
              <a:rPr lang="en-AU" sz="1200" kern="1200" baseline="0" dirty="0">
                <a:solidFill>
                  <a:schemeClr val="tx1"/>
                </a:solidFill>
                <a:effectLst/>
                <a:latin typeface="+mn-lt"/>
                <a:ea typeface="+mn-ea"/>
                <a:cs typeface="+mn-cs"/>
              </a:rPr>
              <a:t> become less variable as stabilising selection kicks in, narrowing its range of phenotypes until we reach the derived population, in blue.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Driving adaptation </a:t>
            </a:r>
            <a:r>
              <a:rPr lang="en-AU" sz="1200" kern="1200" baseline="0" dirty="0">
                <a:solidFill>
                  <a:schemeClr val="tx1"/>
                </a:solidFill>
                <a:effectLst/>
                <a:latin typeface="+mn-lt"/>
                <a:ea typeface="+mn-ea"/>
                <a:cs typeface="+mn-cs"/>
              </a:rPr>
              <a:t>is the heritable variability within a population, the </a:t>
            </a:r>
            <a:r>
              <a:rPr lang="en-AU" sz="1200" kern="1200" dirty="0">
                <a:solidFill>
                  <a:schemeClr val="tx1"/>
                </a:solidFill>
                <a:effectLst/>
                <a:latin typeface="+mn-lt"/>
                <a:ea typeface="+mn-ea"/>
                <a:cs typeface="+mn-cs"/>
              </a:rPr>
              <a:t>additive genetic variance of a trait, or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Theory predicts that increased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allows for more rapid responses to selection, because the larger the range of phenotypes in the population, the higher the chance that one of them becomes adaptive after an event spurs on a selective pressure.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20/11/2020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20/11/2020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20/11/2020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20/11/2020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20/11/2020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20/11/2020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20/11/2020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20/11/2020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ommons.wikimedia.org/wiki/File:Charles_Darwin_by_G._Richmond.jpg" TargetMode="External"/><Relationship Id="rId2" Type="http://schemas.openxmlformats.org/officeDocument/2006/relationships/hyperlink" Target="https://commons.wikimedia.org/wiki/File:Darwin's_finches_by_Gould.jpg" TargetMode="External"/><Relationship Id="rId1" Type="http://schemas.openxmlformats.org/officeDocument/2006/relationships/slideLayout" Target="../slideLayouts/slideLayout2.xml"/><Relationship Id="rId5" Type="http://schemas.openxmlformats.org/officeDocument/2006/relationships/hyperlink" Target="https://doi.org/10.1371/journal.pbio.0040341" TargetMode="External"/><Relationship Id="rId4" Type="http://schemas.openxmlformats.org/officeDocument/2006/relationships/hyperlink" Target="https://commons.wikimedia.org/wiki/File:Selectiontypes-n0_images_(vector).sv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solidFill>
                  <a:schemeClr val="tx1">
                    <a:lumMod val="65000"/>
                    <a:lumOff val="35000"/>
                  </a:schemeClr>
                </a:solidFill>
              </a:rPr>
              <a:t>High mutational variance creates maladaptation around a phenotypic optimum</a:t>
            </a:r>
          </a:p>
        </p:txBody>
      </p:sp>
      <p:sp>
        <p:nvSpPr>
          <p:cNvPr id="3" name="Subtitle 2"/>
          <p:cNvSpPr>
            <a:spLocks noGrp="1"/>
          </p:cNvSpPr>
          <p:nvPr>
            <p:ph type="subTitle" idx="1"/>
          </p:nvPr>
        </p:nvSpPr>
        <p:spPr/>
        <p:txBody>
          <a:bodyPr/>
          <a:lstStyle/>
          <a:p>
            <a:r>
              <a:rPr lang="en-AU" dirty="0"/>
              <a:t>Nick O’Brien</a:t>
            </a:r>
          </a:p>
        </p:txBody>
      </p:sp>
    </p:spTree>
    <p:extLst>
      <p:ext uri="{BB962C8B-B14F-4D97-AF65-F5344CB8AC3E}">
        <p14:creationId xmlns:p14="http://schemas.microsoft.com/office/powerpoint/2010/main" val="885538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786168"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767119"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81418"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881418" y="1841500"/>
            <a:ext cx="4533900" cy="1829748"/>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441700" y="1303599"/>
            <a:ext cx="2654300" cy="523220"/>
          </a:xfrm>
          <a:prstGeom prst="rect">
            <a:avLst/>
          </a:prstGeom>
          <a:noFill/>
        </p:spPr>
        <p:txBody>
          <a:bodyPr wrap="square" rtlCol="0">
            <a:spAutoFit/>
          </a:bodyPr>
          <a:lstStyle/>
          <a:p>
            <a:r>
              <a:rPr lang="en-AU" sz="2800" dirty="0">
                <a:solidFill>
                  <a:srgbClr val="92D050"/>
                </a:solidFill>
              </a:rPr>
              <a:t>Mean fitness</a:t>
            </a:r>
            <a:endParaRPr lang="en-AU" dirty="0">
              <a:solidFill>
                <a:srgbClr val="92D050"/>
              </a:solidFill>
            </a:endParaRPr>
          </a:p>
        </p:txBody>
      </p:sp>
      <p:sp>
        <p:nvSpPr>
          <p:cNvPr id="21" name="TextBox 20"/>
          <p:cNvSpPr txBox="1"/>
          <p:nvPr/>
        </p:nvSpPr>
        <p:spPr>
          <a:xfrm>
            <a:off x="3148368" y="2994547"/>
            <a:ext cx="2654300" cy="523220"/>
          </a:xfrm>
          <a:prstGeom prst="rect">
            <a:avLst/>
          </a:prstGeom>
          <a:noFill/>
        </p:spPr>
        <p:txBody>
          <a:bodyPr wrap="square" rtlCol="0">
            <a:spAutoFit/>
          </a:bodyPr>
          <a:lstStyle/>
          <a:p>
            <a:r>
              <a:rPr lang="en-AU" sz="2800" dirty="0">
                <a:solidFill>
                  <a:schemeClr val="accent1"/>
                </a:solidFill>
              </a:rPr>
              <a:t>Genetic Variance</a:t>
            </a:r>
            <a:endParaRPr lang="en-AU" dirty="0">
              <a:solidFill>
                <a:schemeClr val="accent1"/>
              </a:solidFill>
            </a:endParaRPr>
          </a:p>
        </p:txBody>
      </p:sp>
      <p:sp>
        <p:nvSpPr>
          <p:cNvPr id="22" name="TextBox 21"/>
          <p:cNvSpPr txBox="1"/>
          <p:nvPr/>
        </p:nvSpPr>
        <p:spPr>
          <a:xfrm>
            <a:off x="2405418" y="5446679"/>
            <a:ext cx="1549400" cy="523220"/>
          </a:xfrm>
          <a:prstGeom prst="rect">
            <a:avLst/>
          </a:prstGeom>
          <a:noFill/>
        </p:spPr>
        <p:txBody>
          <a:bodyPr wrap="square" rtlCol="0">
            <a:spAutoFit/>
          </a:bodyPr>
          <a:lstStyle/>
          <a:p>
            <a:pPr algn="ctr"/>
            <a:r>
              <a:rPr lang="en-AU" sz="2800" dirty="0"/>
              <a:t>Time</a:t>
            </a:r>
          </a:p>
        </p:txBody>
      </p:sp>
      <p:sp>
        <p:nvSpPr>
          <p:cNvPr id="2" name="TextBox 1">
            <a:extLst>
              <a:ext uri="{FF2B5EF4-FFF2-40B4-BE49-F238E27FC236}">
                <a16:creationId xmlns:a16="http://schemas.microsoft.com/office/drawing/2014/main" xmlns="" id="{CCBD4B92-C342-43E6-BE58-3B7E97A1D735}"/>
              </a:ext>
            </a:extLst>
          </p:cNvPr>
          <p:cNvSpPr txBox="1"/>
          <p:nvPr/>
        </p:nvSpPr>
        <p:spPr>
          <a:xfrm>
            <a:off x="6096000" y="2347809"/>
            <a:ext cx="5985680" cy="1323439"/>
          </a:xfrm>
          <a:prstGeom prst="rect">
            <a:avLst/>
          </a:prstGeom>
          <a:noFill/>
        </p:spPr>
        <p:txBody>
          <a:bodyPr wrap="square" rtlCol="0">
            <a:spAutoFit/>
          </a:bodyPr>
          <a:lstStyle/>
          <a:p>
            <a:pPr algn="ctr"/>
            <a:r>
              <a:rPr lang="en-US" sz="4000" dirty="0"/>
              <a:t>V</a:t>
            </a:r>
            <a:r>
              <a:rPr lang="en-US" sz="4000" baseline="-25000" dirty="0"/>
              <a:t>A</a:t>
            </a:r>
            <a:r>
              <a:rPr lang="en-US" sz="4000" dirty="0"/>
              <a:t> is </a:t>
            </a:r>
            <a:r>
              <a:rPr lang="en-US" sz="4000" b="1" dirty="0">
                <a:solidFill>
                  <a:schemeClr val="accent1"/>
                </a:solidFill>
              </a:rPr>
              <a:t>depleted</a:t>
            </a:r>
            <a:r>
              <a:rPr lang="en-US" sz="4000" dirty="0"/>
              <a:t> during adaptation.</a:t>
            </a:r>
          </a:p>
        </p:txBody>
      </p:sp>
    </p:spTree>
    <p:extLst>
      <p:ext uri="{BB962C8B-B14F-4D97-AF65-F5344CB8AC3E}">
        <p14:creationId xmlns:p14="http://schemas.microsoft.com/office/powerpoint/2010/main" val="1595347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a:solidFill>
                  <a:schemeClr val="tx1">
                    <a:lumMod val="65000"/>
                    <a:lumOff val="35000"/>
                  </a:schemeClr>
                </a:solidFill>
              </a:rPr>
              <a:t>High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accent1"/>
                </a:solidFill>
              </a:rPr>
              <a:t>adapt</a:t>
            </a:r>
            <a:r>
              <a:rPr lang="en-AU" sz="4400" dirty="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a:solidFill>
                  <a:schemeClr val="tx1">
                    <a:lumMod val="65000"/>
                    <a:lumOff val="35000"/>
                  </a:schemeClr>
                </a:solidFill>
              </a:rPr>
              <a:t>Low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bg2">
                    <a:lumMod val="90000"/>
                  </a:schemeClr>
                </a:solidFill>
              </a:rPr>
              <a:t>remain adapted</a:t>
            </a:r>
            <a:r>
              <a:rPr lang="en-AU" sz="4400" dirty="0">
                <a:solidFill>
                  <a:schemeClr val="tx1">
                    <a:lumMod val="65000"/>
                    <a:lumOff val="35000"/>
                  </a:schemeClr>
                </a:solidFill>
              </a:rPr>
              <a:t>.</a:t>
            </a:r>
          </a:p>
        </p:txBody>
      </p:sp>
      <p:sp>
        <p:nvSpPr>
          <p:cNvPr id="3"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xmlns="" id="{3A003A5C-7938-4920-B634-5DE9B20BF0FF}"/>
              </a:ext>
            </a:extLst>
          </p:cNvPr>
          <p:cNvSpPr/>
          <p:nvPr/>
        </p:nvSpPr>
        <p:spPr>
          <a:xfrm rot="20386799">
            <a:off x="4234299" y="2731397"/>
            <a:ext cx="202435" cy="202435"/>
          </a:xfrm>
          <a:prstGeom prst="ellips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81481E-6 L 0.17083 -0.12014 " pathEditMode="relative" rAng="0" ptsTypes="AA">
                                      <p:cBhvr>
                                        <p:cTn id="6" dur="2000" fill="hold"/>
                                        <p:tgtEl>
                                          <p:spTgt spid="18"/>
                                        </p:tgtEl>
                                        <p:attrNameLst>
                                          <p:attrName>ppt_x</p:attrName>
                                          <p:attrName>ppt_y</p:attrName>
                                        </p:attrNameLst>
                                      </p:cBhvr>
                                      <p:rCtr x="8542" y="-6019"/>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091 -0.00185 L -0.00404 -0.11018 L 0.03867 -0.10092 L 0.07461 -0.13611 L 0.12878 -0.05926 L 0.09232 0.03982 L 0.08763 0.1213 L 0.02357 0.04815 " pathEditMode="relative" ptsTypes="AAAAAAAA">
                                      <p:cBhvr>
                                        <p:cTn id="1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a:solidFill>
                  <a:schemeClr val="accent1"/>
                </a:solidFill>
              </a:rPr>
              <a:t>Adaptability</a:t>
            </a:r>
            <a:r>
              <a:rPr lang="en-AU" sz="4400" dirty="0">
                <a:solidFill>
                  <a:schemeClr val="accent1"/>
                </a:solidFill>
              </a:rPr>
              <a:t>.</a:t>
            </a:r>
          </a:p>
          <a:p>
            <a:pPr algn="ctr"/>
            <a:endParaRPr lang="en-AU" sz="4400" dirty="0">
              <a:solidFill>
                <a:schemeClr val="tx1">
                  <a:lumMod val="65000"/>
                  <a:lumOff val="35000"/>
                </a:schemeClr>
              </a:solidFill>
            </a:endParaRPr>
          </a:p>
          <a:p>
            <a:pPr algn="ctr"/>
            <a:r>
              <a:rPr lang="en-AU" sz="4400" b="1" dirty="0" err="1">
                <a:solidFill>
                  <a:schemeClr val="bg2">
                    <a:lumMod val="90000"/>
                  </a:schemeClr>
                </a:solidFill>
              </a:rPr>
              <a:t>Adaptedness</a:t>
            </a:r>
            <a:r>
              <a:rPr lang="en-AU" sz="4400" dirty="0">
                <a:solidFill>
                  <a:schemeClr val="bg2">
                    <a:lumMod val="90000"/>
                  </a:schemeClr>
                </a:solidFill>
              </a:rPr>
              <a:t>.</a:t>
            </a:r>
          </a:p>
        </p:txBody>
      </p:sp>
      <p:sp>
        <p:nvSpPr>
          <p:cNvPr id="3"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263251"/>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3213963"/>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606934"/>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2972091"/>
            <a:ext cx="3862774" cy="579845"/>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427816"/>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3816569" y="353634"/>
            <a:ext cx="4908331" cy="646331"/>
          </a:xfrm>
          <a:prstGeom prst="rect">
            <a:avLst/>
          </a:prstGeom>
          <a:noFill/>
        </p:spPr>
        <p:txBody>
          <a:bodyPr wrap="square" rtlCol="0">
            <a:spAutoFit/>
          </a:bodyPr>
          <a:lstStyle/>
          <a:p>
            <a:pPr algn="ctr"/>
            <a:r>
              <a:rPr lang="en-AU" sz="3600" b="1" dirty="0" smtClean="0">
                <a:solidFill>
                  <a:srgbClr val="FF0000"/>
                </a:solidFill>
              </a:rPr>
              <a:t>Gaussian</a:t>
            </a:r>
            <a:endParaRPr lang="en-AU" sz="3600" b="1" dirty="0">
              <a:solidFill>
                <a:srgbClr val="FF0000"/>
              </a:solidFill>
            </a:endParaRPr>
          </a:p>
        </p:txBody>
      </p:sp>
    </p:spTree>
    <p:extLst>
      <p:ext uri="{BB962C8B-B14F-4D97-AF65-F5344CB8AC3E}">
        <p14:creationId xmlns:p14="http://schemas.microsoft.com/office/powerpoint/2010/main" val="3975550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98689" y="2875679"/>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4184347"/>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3577318"/>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942475"/>
            <a:ext cx="3862774" cy="1053624"/>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2879966"/>
            <a:ext cx="3862774" cy="657079"/>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4387329" y="441434"/>
            <a:ext cx="3741190" cy="646331"/>
          </a:xfrm>
          <a:prstGeom prst="rect">
            <a:avLst/>
          </a:prstGeom>
          <a:noFill/>
        </p:spPr>
        <p:txBody>
          <a:bodyPr wrap="square" rtlCol="0">
            <a:spAutoFit/>
          </a:bodyPr>
          <a:lstStyle/>
          <a:p>
            <a:pPr algn="ctr"/>
            <a:r>
              <a:rPr lang="en-AU" sz="3600" b="1" dirty="0" smtClean="0">
                <a:solidFill>
                  <a:srgbClr val="00B0F0"/>
                </a:solidFill>
              </a:rPr>
              <a:t>House-of-Cards</a:t>
            </a:r>
            <a:endParaRPr lang="en-AU" sz="3600" b="1" dirty="0">
              <a:solidFill>
                <a:srgbClr val="00B0F0"/>
              </a:solidFill>
            </a:endParaRPr>
          </a:p>
        </p:txBody>
      </p:sp>
    </p:spTree>
    <p:extLst>
      <p:ext uri="{BB962C8B-B14F-4D97-AF65-F5344CB8AC3E}">
        <p14:creationId xmlns:p14="http://schemas.microsoft.com/office/powerpoint/2010/main" val="1092707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trait.</a:t>
            </a:r>
          </a:p>
        </p:txBody>
      </p:sp>
      <p:sp>
        <p:nvSpPr>
          <p:cNvPr id="4" name="Rectangle 3">
            <a:extLst>
              <a:ext uri="{FF2B5EF4-FFF2-40B4-BE49-F238E27FC236}">
                <a16:creationId xmlns:a16="http://schemas.microsoft.com/office/drawing/2014/main" xmlns=""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a:solidFill>
                  <a:schemeClr val="tx1">
                    <a:lumMod val="65000"/>
                    <a:lumOff val="35000"/>
                  </a:schemeClr>
                </a:solidFill>
              </a:rPr>
              <a:t>Is there a </a:t>
            </a:r>
            <a:r>
              <a:rPr lang="en-AU" sz="4800" b="1" dirty="0">
                <a:solidFill>
                  <a:schemeClr val="accent1"/>
                </a:solidFill>
              </a:rPr>
              <a:t>genetic architecture </a:t>
            </a:r>
            <a:r>
              <a:rPr lang="en-AU" sz="4800" dirty="0">
                <a:solidFill>
                  <a:schemeClr val="tx1">
                    <a:lumMod val="65000"/>
                    <a:lumOff val="35000"/>
                  </a:schemeClr>
                </a:solidFill>
              </a:rPr>
              <a:t>that facilitates </a:t>
            </a:r>
            <a:r>
              <a:rPr lang="en-AU" sz="4800" b="1" dirty="0">
                <a:solidFill>
                  <a:schemeClr val="bg2">
                    <a:lumMod val="90000"/>
                  </a:schemeClr>
                </a:solidFill>
              </a:rPr>
              <a:t>adaptation</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a:solidFill>
                  <a:schemeClr val="tx1">
                    <a:lumMod val="65000"/>
                    <a:lumOff val="35000"/>
                  </a:schemeClr>
                </a:solidFill>
              </a:rPr>
              <a:t>Adaptation and Genetic Diversity</a:t>
            </a: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a:t>Darwin</a:t>
            </a:r>
            <a:r>
              <a:rPr lang="en-AU" baseline="30000" dirty="0"/>
              <a:t>2</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a:t>Darwin’s Finches</a:t>
            </a:r>
            <a:r>
              <a:rPr lang="en-AU" baseline="30000" dirty="0"/>
              <a:t>1</a:t>
            </a:r>
            <a:endParaRPr lang="en-AU" dirty="0"/>
          </a:p>
        </p:txBody>
      </p:sp>
      <p:sp>
        <p:nvSpPr>
          <p:cNvPr id="2" name="Rectangle 1"/>
          <p:cNvSpPr/>
          <p:nvPr/>
        </p:nvSpPr>
        <p:spPr>
          <a:xfrm>
            <a:off x="9024035" y="6354188"/>
            <a:ext cx="3626069" cy="523220"/>
          </a:xfrm>
          <a:prstGeom prst="rect">
            <a:avLst/>
          </a:prstGeom>
        </p:spPr>
        <p:txBody>
          <a:bodyPr wrap="square">
            <a:spAutoFit/>
          </a:bodyPr>
          <a:lstStyle/>
          <a:p>
            <a:r>
              <a:rPr lang="en-AU" sz="700" dirty="0"/>
              <a:t>1 Adapted from Gould (&lt;1882) Accessed from:</a:t>
            </a:r>
          </a:p>
          <a:p>
            <a:r>
              <a:rPr lang="en-AU" sz="700" dirty="0"/>
              <a:t>https://commons.wikimedia.org/wiki/File:Darwin%27s_finches_by_Gould.jpg </a:t>
            </a:r>
          </a:p>
          <a:p>
            <a:r>
              <a:rPr lang="en-AU" sz="700" dirty="0"/>
              <a:t>2 Adapted from Richmond (1830s) Accessed from: https://commons.wikimedia.org/wiki/File:Charles_Darwin_by_G._Richmond.jpg </a:t>
            </a:r>
            <a:endParaRPr lang="en-AU" sz="700" dirty="0"/>
          </a:p>
        </p:txBody>
      </p:sp>
    </p:spTree>
    <p:extLst>
      <p:ext uri="{BB962C8B-B14F-4D97-AF65-F5344CB8AC3E}">
        <p14:creationId xmlns:p14="http://schemas.microsoft.com/office/powerpoint/2010/main" val="2376698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a:solidFill>
                  <a:schemeClr val="tx1">
                    <a:lumMod val="65000"/>
                    <a:lumOff val="35000"/>
                  </a:schemeClr>
                </a:solidFill>
              </a:rPr>
              <a:t>Latin hypercube sampling for </a:t>
            </a:r>
            <a:r>
              <a:rPr lang="en-AU" sz="3200" b="1" dirty="0">
                <a:solidFill>
                  <a:schemeClr val="accent1"/>
                </a:solidFill>
              </a:rPr>
              <a:t>efficient sampling </a:t>
            </a:r>
            <a:r>
              <a:rPr lang="en-AU" sz="3200" dirty="0">
                <a:solidFill>
                  <a:schemeClr val="tx1">
                    <a:lumMod val="65000"/>
                    <a:lumOff val="35000"/>
                  </a:schemeClr>
                </a:solidFill>
              </a:rPr>
              <a:t>of the whole parameter space.</a:t>
            </a:r>
          </a:p>
        </p:txBody>
      </p:sp>
      <p:pic>
        <p:nvPicPr>
          <p:cNvPr id="12"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13" name="TextBox 12"/>
          <p:cNvSpPr txBox="1"/>
          <p:nvPr/>
        </p:nvSpPr>
        <p:spPr>
          <a:xfrm rot="16200000">
            <a:off x="5664981" y="2819682"/>
            <a:ext cx="2228193" cy="369332"/>
          </a:xfrm>
          <a:prstGeom prst="rect">
            <a:avLst/>
          </a:prstGeom>
          <a:noFill/>
        </p:spPr>
        <p:txBody>
          <a:bodyPr wrap="square" rtlCol="0">
            <a:spAutoFit/>
          </a:bodyPr>
          <a:lstStyle/>
          <a:p>
            <a:pPr algn="ctr"/>
            <a:r>
              <a:rPr lang="en-AU" dirty="0" smtClean="0"/>
              <a:t>Parameter 1</a:t>
            </a:r>
            <a:endParaRPr lang="en-AU" dirty="0"/>
          </a:p>
        </p:txBody>
      </p:sp>
      <p:sp>
        <p:nvSpPr>
          <p:cNvPr id="14" name="TextBox 13"/>
          <p:cNvSpPr txBox="1"/>
          <p:nvPr/>
        </p:nvSpPr>
        <p:spPr>
          <a:xfrm rot="1436649">
            <a:off x="7220513" y="5492633"/>
            <a:ext cx="2228193" cy="369332"/>
          </a:xfrm>
          <a:prstGeom prst="rect">
            <a:avLst/>
          </a:prstGeom>
          <a:noFill/>
        </p:spPr>
        <p:txBody>
          <a:bodyPr wrap="square" rtlCol="0">
            <a:spAutoFit/>
          </a:bodyPr>
          <a:lstStyle/>
          <a:p>
            <a:pPr algn="ctr"/>
            <a:r>
              <a:rPr lang="en-AU" dirty="0" smtClean="0"/>
              <a:t>Parameter 2</a:t>
            </a:r>
            <a:endParaRPr lang="en-AU" dirty="0"/>
          </a:p>
        </p:txBody>
      </p:sp>
      <p:sp>
        <p:nvSpPr>
          <p:cNvPr id="15" name="TextBox 14"/>
          <p:cNvSpPr txBox="1"/>
          <p:nvPr/>
        </p:nvSpPr>
        <p:spPr>
          <a:xfrm rot="19545135">
            <a:off x="10187004" y="5304007"/>
            <a:ext cx="2228193" cy="369332"/>
          </a:xfrm>
          <a:prstGeom prst="rect">
            <a:avLst/>
          </a:prstGeom>
          <a:noFill/>
        </p:spPr>
        <p:txBody>
          <a:bodyPr wrap="square" rtlCol="0">
            <a:spAutoFit/>
          </a:bodyPr>
          <a:lstStyle/>
          <a:p>
            <a:pPr algn="ctr"/>
            <a:r>
              <a:rPr lang="en-AU" dirty="0" smtClean="0"/>
              <a:t>Parameter 3</a:t>
            </a:r>
            <a:endParaRPr lang="en-AU" dirty="0"/>
          </a:p>
        </p:txBody>
      </p:sp>
    </p:spTree>
    <p:extLst>
      <p:ext uri="{BB962C8B-B14F-4D97-AF65-F5344CB8AC3E}">
        <p14:creationId xmlns:p14="http://schemas.microsoft.com/office/powerpoint/2010/main" val="42020208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750627" y="2032000"/>
            <a:ext cx="5375853" cy="3046988"/>
          </a:xfrm>
          <a:prstGeom prst="rect">
            <a:avLst/>
          </a:prstGeom>
          <a:noFill/>
        </p:spPr>
        <p:txBody>
          <a:bodyPr wrap="square" rtlCol="0">
            <a:spAutoFit/>
          </a:bodyPr>
          <a:lstStyle/>
          <a:p>
            <a:r>
              <a:rPr lang="en-AU" sz="3200" dirty="0">
                <a:solidFill>
                  <a:schemeClr val="tx1">
                    <a:lumMod val="65000"/>
                    <a:lumOff val="35000"/>
                  </a:schemeClr>
                </a:solidFill>
              </a:rPr>
              <a:t>Additive effect size variance (</a:t>
            </a:r>
            <a:r>
              <a:rPr lang="el-GR" sz="3200" dirty="0">
                <a:solidFill>
                  <a:schemeClr val="tx1">
                    <a:lumMod val="65000"/>
                    <a:lumOff val="35000"/>
                  </a:schemeClr>
                </a:solidFill>
              </a:rPr>
              <a:t>α</a:t>
            </a:r>
            <a:r>
              <a:rPr lang="en-AU" sz="3200" dirty="0">
                <a:solidFill>
                  <a:schemeClr val="tx1">
                    <a:lumMod val="65000"/>
                    <a:lumOff val="35000"/>
                  </a:schemeClr>
                </a:solidFill>
              </a:rPr>
              <a:t>)</a:t>
            </a:r>
          </a:p>
          <a:p>
            <a:r>
              <a:rPr lang="en-AU" sz="3200" dirty="0">
                <a:solidFill>
                  <a:schemeClr val="tx1">
                    <a:lumMod val="65000"/>
                    <a:lumOff val="35000"/>
                  </a:schemeClr>
                </a:solidFill>
              </a:rPr>
              <a:t>Pleiotropy rate</a:t>
            </a:r>
          </a:p>
          <a:p>
            <a:r>
              <a:rPr lang="en-AU" sz="3200" dirty="0">
                <a:solidFill>
                  <a:schemeClr val="tx1">
                    <a:lumMod val="65000"/>
                    <a:lumOff val="35000"/>
                  </a:schemeClr>
                </a:solidFill>
              </a:rPr>
              <a:t>Mutational correlation</a:t>
            </a:r>
          </a:p>
          <a:p>
            <a:r>
              <a:rPr lang="en-AU" sz="3200" dirty="0">
                <a:solidFill>
                  <a:schemeClr val="tx1">
                    <a:lumMod val="65000"/>
                    <a:lumOff val="35000"/>
                  </a:schemeClr>
                </a:solidFill>
              </a:rPr>
              <a:t>Recombination rate</a:t>
            </a:r>
          </a:p>
          <a:p>
            <a:r>
              <a:rPr lang="en-AU" sz="3200" dirty="0">
                <a:solidFill>
                  <a:schemeClr val="tx1">
                    <a:lumMod val="65000"/>
                    <a:lumOff val="35000"/>
                  </a:schemeClr>
                </a:solidFill>
              </a:rPr>
              <a:t>Mutation rate</a:t>
            </a:r>
          </a:p>
          <a:p>
            <a:r>
              <a:rPr lang="en-AU" sz="3200" dirty="0">
                <a:solidFill>
                  <a:schemeClr val="tx1">
                    <a:lumMod val="65000"/>
                    <a:lumOff val="35000"/>
                  </a:schemeClr>
                </a:solidFill>
              </a:rPr>
              <a:t>Selection strength</a:t>
            </a:r>
          </a:p>
        </p:txBody>
      </p:sp>
      <p:pic>
        <p:nvPicPr>
          <p:cNvPr id="14"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15" name="TextBox 14"/>
          <p:cNvSpPr txBox="1"/>
          <p:nvPr/>
        </p:nvSpPr>
        <p:spPr>
          <a:xfrm rot="16200000">
            <a:off x="5664981" y="2819682"/>
            <a:ext cx="2228193" cy="369332"/>
          </a:xfrm>
          <a:prstGeom prst="rect">
            <a:avLst/>
          </a:prstGeom>
          <a:noFill/>
        </p:spPr>
        <p:txBody>
          <a:bodyPr wrap="square" rtlCol="0">
            <a:spAutoFit/>
          </a:bodyPr>
          <a:lstStyle/>
          <a:p>
            <a:pPr algn="ctr"/>
            <a:r>
              <a:rPr lang="en-AU" dirty="0" smtClean="0"/>
              <a:t>Parameter 1</a:t>
            </a:r>
            <a:endParaRPr lang="en-AU" dirty="0"/>
          </a:p>
        </p:txBody>
      </p:sp>
      <p:sp>
        <p:nvSpPr>
          <p:cNvPr id="16" name="TextBox 15"/>
          <p:cNvSpPr txBox="1"/>
          <p:nvPr/>
        </p:nvSpPr>
        <p:spPr>
          <a:xfrm rot="1436649">
            <a:off x="7220513" y="5492633"/>
            <a:ext cx="2228193" cy="369332"/>
          </a:xfrm>
          <a:prstGeom prst="rect">
            <a:avLst/>
          </a:prstGeom>
          <a:noFill/>
        </p:spPr>
        <p:txBody>
          <a:bodyPr wrap="square" rtlCol="0">
            <a:spAutoFit/>
          </a:bodyPr>
          <a:lstStyle/>
          <a:p>
            <a:pPr algn="ctr"/>
            <a:r>
              <a:rPr lang="en-AU" dirty="0" smtClean="0"/>
              <a:t>Parameter 2</a:t>
            </a:r>
            <a:endParaRPr lang="en-AU" dirty="0"/>
          </a:p>
        </p:txBody>
      </p:sp>
      <p:sp>
        <p:nvSpPr>
          <p:cNvPr id="17" name="TextBox 16"/>
          <p:cNvSpPr txBox="1"/>
          <p:nvPr/>
        </p:nvSpPr>
        <p:spPr>
          <a:xfrm rot="19545135">
            <a:off x="10187004" y="5304007"/>
            <a:ext cx="2228193" cy="369332"/>
          </a:xfrm>
          <a:prstGeom prst="rect">
            <a:avLst/>
          </a:prstGeom>
          <a:noFill/>
        </p:spPr>
        <p:txBody>
          <a:bodyPr wrap="square" rtlCol="0">
            <a:spAutoFit/>
          </a:bodyPr>
          <a:lstStyle/>
          <a:p>
            <a:pPr algn="ctr"/>
            <a:r>
              <a:rPr lang="en-AU" dirty="0" smtClean="0"/>
              <a:t>Parameter 3</a:t>
            </a:r>
            <a:endParaRPr lang="en-AU" dirty="0"/>
          </a:p>
        </p:txBody>
      </p:sp>
    </p:spTree>
    <p:extLst>
      <p:ext uri="{BB962C8B-B14F-4D97-AF65-F5344CB8AC3E}">
        <p14:creationId xmlns:p14="http://schemas.microsoft.com/office/powerpoint/2010/main" val="26126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216434" cy="2554545"/>
          </a:xfrm>
          <a:prstGeom prst="rect">
            <a:avLst/>
          </a:prstGeom>
          <a:noFill/>
        </p:spPr>
        <p:txBody>
          <a:bodyPr wrap="square" rtlCol="0">
            <a:spAutoFit/>
          </a:bodyPr>
          <a:lstStyle/>
          <a:p>
            <a:r>
              <a:rPr lang="en-AU" sz="3200" dirty="0">
                <a:solidFill>
                  <a:schemeClr val="tx1">
                    <a:lumMod val="65000"/>
                    <a:lumOff val="35000"/>
                  </a:schemeClr>
                </a:solidFill>
              </a:rPr>
              <a:t>128,000 simulations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1280 parameter combinations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100 replicates per model</a:t>
            </a:r>
          </a:p>
        </p:txBody>
      </p:sp>
      <p:pic>
        <p:nvPicPr>
          <p:cNvPr id="6"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7" name="TextBox 6"/>
          <p:cNvSpPr txBox="1"/>
          <p:nvPr/>
        </p:nvSpPr>
        <p:spPr>
          <a:xfrm rot="16200000">
            <a:off x="5664981" y="2819682"/>
            <a:ext cx="2228193" cy="369332"/>
          </a:xfrm>
          <a:prstGeom prst="rect">
            <a:avLst/>
          </a:prstGeom>
          <a:noFill/>
        </p:spPr>
        <p:txBody>
          <a:bodyPr wrap="square" rtlCol="0">
            <a:spAutoFit/>
          </a:bodyPr>
          <a:lstStyle/>
          <a:p>
            <a:pPr algn="ctr"/>
            <a:r>
              <a:rPr lang="en-AU" dirty="0" smtClean="0"/>
              <a:t>Parameter 1</a:t>
            </a:r>
            <a:endParaRPr lang="en-AU" dirty="0"/>
          </a:p>
        </p:txBody>
      </p:sp>
      <p:sp>
        <p:nvSpPr>
          <p:cNvPr id="8" name="TextBox 7"/>
          <p:cNvSpPr txBox="1"/>
          <p:nvPr/>
        </p:nvSpPr>
        <p:spPr>
          <a:xfrm rot="1436649">
            <a:off x="7220513" y="5492633"/>
            <a:ext cx="2228193" cy="369332"/>
          </a:xfrm>
          <a:prstGeom prst="rect">
            <a:avLst/>
          </a:prstGeom>
          <a:noFill/>
        </p:spPr>
        <p:txBody>
          <a:bodyPr wrap="square" rtlCol="0">
            <a:spAutoFit/>
          </a:bodyPr>
          <a:lstStyle/>
          <a:p>
            <a:pPr algn="ctr"/>
            <a:r>
              <a:rPr lang="en-AU" dirty="0" smtClean="0"/>
              <a:t>Parameter 2</a:t>
            </a:r>
            <a:endParaRPr lang="en-AU" dirty="0"/>
          </a:p>
        </p:txBody>
      </p:sp>
      <p:sp>
        <p:nvSpPr>
          <p:cNvPr id="9" name="TextBox 8"/>
          <p:cNvSpPr txBox="1"/>
          <p:nvPr/>
        </p:nvSpPr>
        <p:spPr>
          <a:xfrm rot="19545135">
            <a:off x="10187004" y="5304007"/>
            <a:ext cx="2228193" cy="369332"/>
          </a:xfrm>
          <a:prstGeom prst="rect">
            <a:avLst/>
          </a:prstGeom>
          <a:noFill/>
        </p:spPr>
        <p:txBody>
          <a:bodyPr wrap="square" rtlCol="0">
            <a:spAutoFit/>
          </a:bodyPr>
          <a:lstStyle/>
          <a:p>
            <a:pPr algn="ctr"/>
            <a:r>
              <a:rPr lang="en-AU" dirty="0" smtClean="0"/>
              <a:t>Parameter 3</a:t>
            </a:r>
            <a:endParaRPr lang="en-AU" dirty="0"/>
          </a:p>
        </p:txBody>
      </p:sp>
    </p:spTree>
    <p:extLst>
      <p:ext uri="{BB962C8B-B14F-4D97-AF65-F5344CB8AC3E}">
        <p14:creationId xmlns:p14="http://schemas.microsoft.com/office/powerpoint/2010/main" val="10265794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321"/>
          <a:stretch/>
        </p:blipFill>
        <p:spPr>
          <a:xfrm>
            <a:off x="0" y="465513"/>
            <a:ext cx="12192000" cy="6071251"/>
          </a:xfrm>
          <a:prstGeom prst="rect">
            <a:avLst/>
          </a:prstGeom>
        </p:spPr>
      </p:pic>
    </p:spTree>
    <p:extLst>
      <p:ext uri="{BB962C8B-B14F-4D97-AF65-F5344CB8AC3E}">
        <p14:creationId xmlns:p14="http://schemas.microsoft.com/office/powerpoint/2010/main" val="19590507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21"/>
          <a:stretch/>
        </p:blipFill>
        <p:spPr>
          <a:xfrm>
            <a:off x="0" y="465513"/>
            <a:ext cx="12192000" cy="6071251"/>
          </a:xfrm>
          <a:prstGeom prst="rect">
            <a:avLst/>
          </a:prstGeom>
        </p:spPr>
      </p:pic>
    </p:spTree>
    <p:extLst>
      <p:ext uri="{BB962C8B-B14F-4D97-AF65-F5344CB8AC3E}">
        <p14:creationId xmlns:p14="http://schemas.microsoft.com/office/powerpoint/2010/main" val="1469917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a:t>What </a:t>
            </a:r>
            <a:r>
              <a:rPr lang="en-AU" b="1" dirty="0">
                <a:solidFill>
                  <a:schemeClr val="accent1"/>
                </a:solidFill>
              </a:rPr>
              <a:t>enables</a:t>
            </a:r>
            <a:r>
              <a:rPr lang="en-AU" dirty="0"/>
              <a:t> adaptation?</a:t>
            </a:r>
          </a:p>
        </p:txBody>
      </p:sp>
    </p:spTree>
    <p:extLst>
      <p:ext uri="{BB962C8B-B14F-4D97-AF65-F5344CB8AC3E}">
        <p14:creationId xmlns:p14="http://schemas.microsoft.com/office/powerpoint/2010/main" val="16633247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0084" y="1379167"/>
            <a:ext cx="6096000" cy="3170099"/>
          </a:xfrm>
          <a:prstGeom prst="rect">
            <a:avLst/>
          </a:prstGeom>
        </p:spPr>
        <p:txBody>
          <a:bodyPr>
            <a:spAutoFit/>
          </a:bodyPr>
          <a:lstStyle/>
          <a:p>
            <a:pPr algn="ctr"/>
            <a:r>
              <a:rPr lang="en-AU" sz="4000" dirty="0">
                <a:solidFill>
                  <a:schemeClr val="tx1">
                    <a:lumMod val="65000"/>
                    <a:lumOff val="35000"/>
                  </a:schemeClr>
                </a:solidFill>
                <a:latin typeface="+mj-lt"/>
                <a:ea typeface="Calibri" panose="020F0502020204030204" pitchFamily="34" charset="0"/>
              </a:rPr>
              <a:t>Pleiotropy?</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Mutational correlations?</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Recombination?</a:t>
            </a:r>
          </a:p>
        </p:txBody>
      </p:sp>
    </p:spTree>
    <p:extLst>
      <p:ext uri="{BB962C8B-B14F-4D97-AF65-F5344CB8AC3E}">
        <p14:creationId xmlns:p14="http://schemas.microsoft.com/office/powerpoint/2010/main" val="36468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xmlns=""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xmlns=""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xmlns=""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xmlns=""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xmlns=""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xmlns=""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xmlns=""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xmlns=""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41214020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9770" t="8771" r="-1" b="46382"/>
          <a:stretch/>
        </p:blipFill>
        <p:spPr>
          <a:xfrm>
            <a:off x="433137" y="457200"/>
            <a:ext cx="10492629" cy="5162550"/>
          </a:xfrm>
          <a:prstGeom prst="rect">
            <a:avLst/>
          </a:prstGeom>
        </p:spPr>
      </p:pic>
      <p:sp>
        <p:nvSpPr>
          <p:cNvPr id="3" name="TextBox 2"/>
          <p:cNvSpPr txBox="1"/>
          <p:nvPr/>
        </p:nvSpPr>
        <p:spPr>
          <a:xfrm>
            <a:off x="3197272" y="5619750"/>
            <a:ext cx="6324600" cy="646331"/>
          </a:xfrm>
          <a:prstGeom prst="rect">
            <a:avLst/>
          </a:prstGeom>
          <a:noFill/>
        </p:spPr>
        <p:txBody>
          <a:bodyPr wrap="square" rtlCol="0">
            <a:spAutoFit/>
          </a:bodyPr>
          <a:lstStyle/>
          <a:p>
            <a:pPr algn="ctr"/>
            <a:r>
              <a:rPr lang="el-GR" sz="3600" b="1" dirty="0"/>
              <a:t>α</a:t>
            </a:r>
            <a:endParaRPr lang="en-AU" sz="3600" b="1" dirty="0"/>
          </a:p>
        </p:txBody>
      </p:sp>
      <p:sp>
        <p:nvSpPr>
          <p:cNvPr id="4" name="TextBox 3">
            <a:extLst>
              <a:ext uri="{FF2B5EF4-FFF2-40B4-BE49-F238E27FC236}">
                <a16:creationId xmlns:a16="http://schemas.microsoft.com/office/drawing/2014/main" xmlns="" id="{04203586-8F07-4141-B3B5-CC7CBF017562}"/>
              </a:ext>
            </a:extLst>
          </p:cNvPr>
          <p:cNvSpPr txBox="1"/>
          <p:nvPr/>
        </p:nvSpPr>
        <p:spPr>
          <a:xfrm rot="16200000">
            <a:off x="-1979022" y="2052596"/>
            <a:ext cx="5158374" cy="1200329"/>
          </a:xfrm>
          <a:prstGeom prst="rect">
            <a:avLst/>
          </a:prstGeom>
          <a:solidFill>
            <a:schemeClr val="bg1"/>
          </a:solidFill>
        </p:spPr>
        <p:txBody>
          <a:bodyPr wrap="square" rtlCol="0">
            <a:spAutoFit/>
          </a:bodyPr>
          <a:lstStyle/>
          <a:p>
            <a:pPr algn="ctr"/>
            <a:r>
              <a:rPr lang="en-US" sz="3600" b="1" dirty="0"/>
              <a:t>Distance to the</a:t>
            </a:r>
          </a:p>
          <a:p>
            <a:pPr algn="ctr"/>
            <a:r>
              <a:rPr lang="en-US" sz="3600" b="1" dirty="0"/>
              <a:t>phenotypic optimum</a:t>
            </a:r>
          </a:p>
        </p:txBody>
      </p:sp>
    </p:spTree>
    <p:extLst>
      <p:ext uri="{BB962C8B-B14F-4D97-AF65-F5344CB8AC3E}">
        <p14:creationId xmlns:p14="http://schemas.microsoft.com/office/powerpoint/2010/main" val="36663360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a:solidFill>
                  <a:schemeClr val="tx1">
                    <a:lumMod val="65000"/>
                    <a:lumOff val="35000"/>
                  </a:schemeClr>
                </a:solidFill>
              </a:rPr>
              <a:t>But how often are populations </a:t>
            </a:r>
            <a:r>
              <a:rPr lang="en-AU" b="1" dirty="0">
                <a:solidFill>
                  <a:schemeClr val="accent1"/>
                </a:solidFill>
              </a:rPr>
              <a:t>perfectly adapted</a:t>
            </a:r>
            <a:r>
              <a:rPr lang="en-AU" dirty="0">
                <a:solidFill>
                  <a:schemeClr val="tx1">
                    <a:lumMod val="65000"/>
                    <a:lumOff val="35000"/>
                  </a:schemeClr>
                </a:solidFill>
              </a:rPr>
              <a:t>?</a:t>
            </a:r>
          </a:p>
        </p:txBody>
      </p:sp>
    </p:spTree>
    <p:extLst>
      <p:ext uri="{BB962C8B-B14F-4D97-AF65-F5344CB8AC3E}">
        <p14:creationId xmlns:p14="http://schemas.microsoft.com/office/powerpoint/2010/main" val="6309165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25" y="697742"/>
            <a:ext cx="8193774" cy="5462516"/>
          </a:xfrm>
          <a:prstGeom prst="rect">
            <a:avLst/>
          </a:prstGeom>
        </p:spPr>
      </p:pic>
      <p:sp>
        <p:nvSpPr>
          <p:cNvPr id="2" name="TextBox 1">
            <a:extLst>
              <a:ext uri="{FF2B5EF4-FFF2-40B4-BE49-F238E27FC236}">
                <a16:creationId xmlns:a16="http://schemas.microsoft.com/office/drawing/2014/main" xmlns="" id="{0429E488-18EF-40D6-90F3-874A511C953B}"/>
              </a:ext>
            </a:extLst>
          </p:cNvPr>
          <p:cNvSpPr txBox="1"/>
          <p:nvPr/>
        </p:nvSpPr>
        <p:spPr>
          <a:xfrm>
            <a:off x="8193774" y="2038748"/>
            <a:ext cx="3984579" cy="2677656"/>
          </a:xfrm>
          <a:prstGeom prst="rect">
            <a:avLst/>
          </a:prstGeom>
          <a:noFill/>
        </p:spPr>
        <p:txBody>
          <a:bodyPr wrap="square" rtlCol="0">
            <a:spAutoFit/>
          </a:bodyPr>
          <a:lstStyle/>
          <a:p>
            <a:r>
              <a:rPr lang="en-US" sz="2800" dirty="0">
                <a:solidFill>
                  <a:schemeClr val="tx1">
                    <a:lumMod val="65000"/>
                    <a:lumOff val="35000"/>
                  </a:schemeClr>
                </a:solidFill>
              </a:rPr>
              <a:t>Gaussian models are </a:t>
            </a:r>
            <a:r>
              <a:rPr lang="en-US" sz="2800" b="1" dirty="0">
                <a:solidFill>
                  <a:schemeClr val="accent1"/>
                </a:solidFill>
              </a:rPr>
              <a:t>susceptible</a:t>
            </a:r>
            <a:r>
              <a:rPr lang="en-US" sz="2800" dirty="0">
                <a:solidFill>
                  <a:schemeClr val="tx1">
                    <a:lumMod val="65000"/>
                    <a:lumOff val="35000"/>
                  </a:schemeClr>
                </a:solidFill>
              </a:rPr>
              <a:t> to increases in mutational variability.</a:t>
            </a:r>
          </a:p>
          <a:p>
            <a:endParaRPr lang="en-US" sz="2800" dirty="0">
              <a:solidFill>
                <a:schemeClr val="tx1">
                  <a:lumMod val="65000"/>
                  <a:lumOff val="35000"/>
                </a:schemeClr>
              </a:solidFill>
            </a:endParaRPr>
          </a:p>
          <a:p>
            <a:r>
              <a:rPr lang="en-US" sz="2800" dirty="0">
                <a:solidFill>
                  <a:schemeClr val="tx1">
                    <a:lumMod val="65000"/>
                    <a:lumOff val="35000"/>
                  </a:schemeClr>
                </a:solidFill>
              </a:rPr>
              <a:t>House-of-Cards are more </a:t>
            </a:r>
            <a:r>
              <a:rPr lang="en-US" sz="2800" b="1" dirty="0">
                <a:solidFill>
                  <a:schemeClr val="accent1"/>
                </a:solidFill>
              </a:rPr>
              <a:t>robust</a:t>
            </a:r>
            <a:r>
              <a:rPr lang="en-US" sz="2800" dirty="0">
                <a:solidFill>
                  <a:schemeClr val="tx1">
                    <a:lumMod val="65000"/>
                    <a:lumOff val="35000"/>
                  </a:schemeClr>
                </a:solidFill>
              </a:rPr>
              <a:t> to such changes.</a:t>
            </a:r>
          </a:p>
        </p:txBody>
      </p:sp>
      <p:cxnSp>
        <p:nvCxnSpPr>
          <p:cNvPr id="7" name="Straight Arrow Connector 6">
            <a:extLst>
              <a:ext uri="{FF2B5EF4-FFF2-40B4-BE49-F238E27FC236}">
                <a16:creationId xmlns:a16="http://schemas.microsoft.com/office/drawing/2014/main" xmlns="" id="{E16963C1-5B55-4C97-AAC2-A29D005BBC16}"/>
              </a:ext>
            </a:extLst>
          </p:cNvPr>
          <p:cNvCxnSpPr>
            <a:cxnSpLocks/>
          </p:cNvCxnSpPr>
          <p:nvPr/>
        </p:nvCxnSpPr>
        <p:spPr>
          <a:xfrm>
            <a:off x="2429301" y="1364776"/>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xmlns="" id="{DA87FB6C-E4D7-4BB2-A67C-75724520D0A7}"/>
              </a:ext>
            </a:extLst>
          </p:cNvPr>
          <p:cNvSpPr txBox="1"/>
          <p:nvPr/>
        </p:nvSpPr>
        <p:spPr>
          <a:xfrm>
            <a:off x="2065020" y="1021080"/>
            <a:ext cx="952500" cy="369332"/>
          </a:xfrm>
          <a:prstGeom prst="rect">
            <a:avLst/>
          </a:prstGeom>
          <a:noFill/>
        </p:spPr>
        <p:txBody>
          <a:bodyPr wrap="square" rtlCol="0">
            <a:spAutoFit/>
          </a:bodyPr>
          <a:lstStyle/>
          <a:p>
            <a:r>
              <a:rPr lang="en-US" dirty="0"/>
              <a:t>N = 1</a:t>
            </a:r>
          </a:p>
        </p:txBody>
      </p:sp>
      <p:cxnSp>
        <p:nvCxnSpPr>
          <p:cNvPr id="10" name="Straight Arrow Connector 9">
            <a:extLst>
              <a:ext uri="{FF2B5EF4-FFF2-40B4-BE49-F238E27FC236}">
                <a16:creationId xmlns:a16="http://schemas.microsoft.com/office/drawing/2014/main" xmlns="" id="{9171F944-8901-420F-99E1-CDEF4E9832F4}"/>
              </a:ext>
            </a:extLst>
          </p:cNvPr>
          <p:cNvCxnSpPr>
            <a:cxnSpLocks/>
          </p:cNvCxnSpPr>
          <p:nvPr/>
        </p:nvCxnSpPr>
        <p:spPr>
          <a:xfrm flipH="1">
            <a:off x="5150124" y="1339140"/>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ECF1AE55-6A73-4AC5-B857-1448C24C0979}"/>
              </a:ext>
            </a:extLst>
          </p:cNvPr>
          <p:cNvSpPr txBox="1"/>
          <p:nvPr/>
        </p:nvSpPr>
        <p:spPr>
          <a:xfrm>
            <a:off x="5763563" y="995444"/>
            <a:ext cx="952500" cy="369332"/>
          </a:xfrm>
          <a:prstGeom prst="rect">
            <a:avLst/>
          </a:prstGeom>
          <a:noFill/>
        </p:spPr>
        <p:txBody>
          <a:bodyPr wrap="square" rtlCol="0">
            <a:spAutoFit/>
          </a:bodyPr>
          <a:lstStyle/>
          <a:p>
            <a:r>
              <a:rPr lang="en-US" dirty="0"/>
              <a:t>N = 3</a:t>
            </a:r>
          </a:p>
        </p:txBody>
      </p:sp>
      <p:sp>
        <p:nvSpPr>
          <p:cNvPr id="3" name="TextBox 2"/>
          <p:cNvSpPr txBox="1"/>
          <p:nvPr/>
        </p:nvSpPr>
        <p:spPr>
          <a:xfrm rot="16200000">
            <a:off x="-2478516" y="2792379"/>
            <a:ext cx="5540424" cy="523220"/>
          </a:xfrm>
          <a:prstGeom prst="rect">
            <a:avLst/>
          </a:prstGeom>
          <a:solidFill>
            <a:schemeClr val="bg1"/>
          </a:solidFill>
        </p:spPr>
        <p:txBody>
          <a:bodyPr wrap="square" rtlCol="0">
            <a:spAutoFit/>
          </a:bodyPr>
          <a:lstStyle/>
          <a:p>
            <a:pPr algn="ctr"/>
            <a:r>
              <a:rPr lang="en-AU" sz="2800" dirty="0" smtClean="0"/>
              <a:t>Distance to the phenotypic optimum</a:t>
            </a:r>
            <a:endParaRPr lang="en-AU" sz="2800" dirty="0"/>
          </a:p>
        </p:txBody>
      </p:sp>
    </p:spTree>
    <p:extLst>
      <p:ext uri="{BB962C8B-B14F-4D97-AF65-F5344CB8AC3E}">
        <p14:creationId xmlns:p14="http://schemas.microsoft.com/office/powerpoint/2010/main" val="3166903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802"/>
            <a:ext cx="8221982" cy="5481321"/>
          </a:xfrm>
          <a:prstGeom prst="rect">
            <a:avLst/>
          </a:prstGeom>
        </p:spPr>
      </p:pic>
      <p:cxnSp>
        <p:nvCxnSpPr>
          <p:cNvPr id="3" name="Straight Arrow Connector 2">
            <a:extLst>
              <a:ext uri="{FF2B5EF4-FFF2-40B4-BE49-F238E27FC236}">
                <a16:creationId xmlns:a16="http://schemas.microsoft.com/office/drawing/2014/main" xmlns="" id="{194E521B-85B8-41FA-8B9C-50798EC445C0}"/>
              </a:ext>
            </a:extLst>
          </p:cNvPr>
          <p:cNvCxnSpPr>
            <a:cxnSpLocks/>
          </p:cNvCxnSpPr>
          <p:nvPr/>
        </p:nvCxnSpPr>
        <p:spPr>
          <a:xfrm flipH="1">
            <a:off x="3193576" y="987134"/>
            <a:ext cx="389644" cy="4322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xmlns="" id="{7BE75D10-B4FC-437C-9B2D-AD6870E08135}"/>
              </a:ext>
            </a:extLst>
          </p:cNvPr>
          <p:cNvSpPr txBox="1"/>
          <p:nvPr/>
        </p:nvSpPr>
        <p:spPr>
          <a:xfrm>
            <a:off x="3399657" y="617802"/>
            <a:ext cx="952500" cy="369332"/>
          </a:xfrm>
          <a:prstGeom prst="rect">
            <a:avLst/>
          </a:prstGeom>
          <a:noFill/>
        </p:spPr>
        <p:txBody>
          <a:bodyPr wrap="square" rtlCol="0">
            <a:spAutoFit/>
          </a:bodyPr>
          <a:lstStyle/>
          <a:p>
            <a:r>
              <a:rPr lang="en-US" dirty="0"/>
              <a:t>N = 1</a:t>
            </a:r>
          </a:p>
        </p:txBody>
      </p:sp>
      <p:cxnSp>
        <p:nvCxnSpPr>
          <p:cNvPr id="5" name="Straight Arrow Connector 4">
            <a:extLst>
              <a:ext uri="{FF2B5EF4-FFF2-40B4-BE49-F238E27FC236}">
                <a16:creationId xmlns:a16="http://schemas.microsoft.com/office/drawing/2014/main" xmlns="" id="{88FF4668-CBC5-45A2-9A5A-26023485C157}"/>
              </a:ext>
            </a:extLst>
          </p:cNvPr>
          <p:cNvCxnSpPr>
            <a:cxnSpLocks/>
          </p:cNvCxnSpPr>
          <p:nvPr/>
        </p:nvCxnSpPr>
        <p:spPr>
          <a:xfrm flipH="1">
            <a:off x="5094113" y="2959813"/>
            <a:ext cx="581934" cy="8692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xmlns="" id="{95A87ABA-ADCE-4BAB-8FA9-CC6004619373}"/>
              </a:ext>
            </a:extLst>
          </p:cNvPr>
          <p:cNvSpPr txBox="1"/>
          <p:nvPr/>
        </p:nvSpPr>
        <p:spPr>
          <a:xfrm>
            <a:off x="5385080" y="2565033"/>
            <a:ext cx="952500" cy="369332"/>
          </a:xfrm>
          <a:prstGeom prst="rect">
            <a:avLst/>
          </a:prstGeom>
          <a:noFill/>
        </p:spPr>
        <p:txBody>
          <a:bodyPr wrap="square" rtlCol="0">
            <a:spAutoFit/>
          </a:bodyPr>
          <a:lstStyle/>
          <a:p>
            <a:r>
              <a:rPr lang="en-US" dirty="0"/>
              <a:t>N = 3</a:t>
            </a:r>
          </a:p>
        </p:txBody>
      </p:sp>
      <p:cxnSp>
        <p:nvCxnSpPr>
          <p:cNvPr id="10" name="Straight Arrow Connector 9">
            <a:extLst>
              <a:ext uri="{FF2B5EF4-FFF2-40B4-BE49-F238E27FC236}">
                <a16:creationId xmlns:a16="http://schemas.microsoft.com/office/drawing/2014/main" xmlns="" id="{C0BA181B-7BD1-4557-B83D-05E9AD1F7AE6}"/>
              </a:ext>
            </a:extLst>
          </p:cNvPr>
          <p:cNvCxnSpPr>
            <a:cxnSpLocks/>
          </p:cNvCxnSpPr>
          <p:nvPr/>
        </p:nvCxnSpPr>
        <p:spPr>
          <a:xfrm flipH="1" flipV="1">
            <a:off x="5835456" y="3880942"/>
            <a:ext cx="343853" cy="31649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F08C028A-B0F5-4F02-ACBF-A950E27E3133}"/>
              </a:ext>
            </a:extLst>
          </p:cNvPr>
          <p:cNvSpPr txBox="1"/>
          <p:nvPr/>
        </p:nvSpPr>
        <p:spPr>
          <a:xfrm>
            <a:off x="6179308" y="4197433"/>
            <a:ext cx="952500" cy="369332"/>
          </a:xfrm>
          <a:prstGeom prst="rect">
            <a:avLst/>
          </a:prstGeom>
          <a:noFill/>
        </p:spPr>
        <p:txBody>
          <a:bodyPr wrap="square" rtlCol="0">
            <a:spAutoFit/>
          </a:bodyPr>
          <a:lstStyle/>
          <a:p>
            <a:r>
              <a:rPr lang="en-US" dirty="0"/>
              <a:t>N = 1*</a:t>
            </a:r>
          </a:p>
        </p:txBody>
      </p:sp>
      <p:sp>
        <p:nvSpPr>
          <p:cNvPr id="15" name="TextBox 14">
            <a:extLst>
              <a:ext uri="{FF2B5EF4-FFF2-40B4-BE49-F238E27FC236}">
                <a16:creationId xmlns:a16="http://schemas.microsoft.com/office/drawing/2014/main" xmlns="" id="{EAC65AD2-76AF-4D5E-964D-37B5244F78DE}"/>
              </a:ext>
            </a:extLst>
          </p:cNvPr>
          <p:cNvSpPr txBox="1"/>
          <p:nvPr/>
        </p:nvSpPr>
        <p:spPr>
          <a:xfrm>
            <a:off x="8993874" y="6550223"/>
            <a:ext cx="3471081" cy="307777"/>
          </a:xfrm>
          <a:prstGeom prst="rect">
            <a:avLst/>
          </a:prstGeom>
          <a:noFill/>
        </p:spPr>
        <p:txBody>
          <a:bodyPr wrap="square" rtlCol="0">
            <a:spAutoFit/>
          </a:bodyPr>
          <a:lstStyle/>
          <a:p>
            <a:r>
              <a:rPr lang="en-US" sz="1400" dirty="0"/>
              <a:t>* Outliers removed for interpretability.</a:t>
            </a:r>
          </a:p>
        </p:txBody>
      </p:sp>
      <p:sp>
        <p:nvSpPr>
          <p:cNvPr id="20" name="TextBox 19">
            <a:extLst>
              <a:ext uri="{FF2B5EF4-FFF2-40B4-BE49-F238E27FC236}">
                <a16:creationId xmlns:a16="http://schemas.microsoft.com/office/drawing/2014/main" xmlns="" id="{2C8B5986-BB6F-4A55-A38E-418F03305745}"/>
              </a:ext>
            </a:extLst>
          </p:cNvPr>
          <p:cNvSpPr txBox="1"/>
          <p:nvPr/>
        </p:nvSpPr>
        <p:spPr>
          <a:xfrm>
            <a:off x="8565834" y="2381551"/>
            <a:ext cx="3289521" cy="1815882"/>
          </a:xfrm>
          <a:prstGeom prst="rect">
            <a:avLst/>
          </a:prstGeom>
          <a:noFill/>
        </p:spPr>
        <p:txBody>
          <a:bodyPr wrap="square" rtlCol="0">
            <a:spAutoFit/>
          </a:bodyPr>
          <a:lstStyle/>
          <a:p>
            <a:r>
              <a:rPr lang="en-US" sz="2800" dirty="0">
                <a:solidFill>
                  <a:schemeClr val="tx1">
                    <a:lumMod val="65000"/>
                    <a:lumOff val="35000"/>
                  </a:schemeClr>
                </a:solidFill>
              </a:rPr>
              <a:t>Gaussian populations are </a:t>
            </a:r>
            <a:r>
              <a:rPr lang="en-US" sz="2800" b="1" dirty="0">
                <a:solidFill>
                  <a:schemeClr val="accent1"/>
                </a:solidFill>
              </a:rPr>
              <a:t>more variable </a:t>
            </a:r>
            <a:r>
              <a:rPr lang="en-US" sz="2800" dirty="0">
                <a:solidFill>
                  <a:schemeClr val="tx1">
                    <a:lumMod val="65000"/>
                    <a:lumOff val="35000"/>
                  </a:schemeClr>
                </a:solidFill>
              </a:rPr>
              <a:t>than House-of-Cards populations.</a:t>
            </a:r>
          </a:p>
        </p:txBody>
      </p:sp>
    </p:spTree>
    <p:extLst>
      <p:ext uri="{BB962C8B-B14F-4D97-AF65-F5344CB8AC3E}">
        <p14:creationId xmlns:p14="http://schemas.microsoft.com/office/powerpoint/2010/main" val="31818845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xmlns="" id="{F5503E86-29F3-4853-9E4D-DFC27495830E}"/>
              </a:ext>
            </a:extLst>
          </p:cNvPr>
          <p:cNvGrpSpPr/>
          <p:nvPr/>
        </p:nvGrpSpPr>
        <p:grpSpPr>
          <a:xfrm>
            <a:off x="914747" y="1551809"/>
            <a:ext cx="1884574" cy="1884574"/>
            <a:chOff x="1445485" y="1126028"/>
            <a:chExt cx="1884574" cy="1884574"/>
          </a:xfrm>
        </p:grpSpPr>
        <p:sp>
          <p:nvSpPr>
            <p:cNvPr id="18" name="Oval 17"/>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Straight Arrow Connector 3">
              <a:extLst>
                <a:ext uri="{FF2B5EF4-FFF2-40B4-BE49-F238E27FC236}">
                  <a16:creationId xmlns:a16="http://schemas.microsoft.com/office/drawing/2014/main" xmlns="" id="{3E8BD3C8-6D78-4401-9E5A-CABF8231B7FF}"/>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xmlns="" id="{0817C077-348B-48D8-A740-C63FC3C61C91}"/>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xmlns="" id="{ED3DB972-1ACF-4CA9-A6F7-7BB5590310B5}"/>
              </a:ext>
            </a:extLst>
          </p:cNvPr>
          <p:cNvGrpSpPr/>
          <p:nvPr/>
        </p:nvGrpSpPr>
        <p:grpSpPr>
          <a:xfrm rot="20197074">
            <a:off x="2948309" y="2183465"/>
            <a:ext cx="1884574" cy="1884574"/>
            <a:chOff x="1445485" y="1126028"/>
            <a:chExt cx="1884574" cy="1884574"/>
          </a:xfrm>
        </p:grpSpPr>
        <p:sp>
          <p:nvSpPr>
            <p:cNvPr id="151" name="Oval 150">
              <a:extLst>
                <a:ext uri="{FF2B5EF4-FFF2-40B4-BE49-F238E27FC236}">
                  <a16:creationId xmlns:a16="http://schemas.microsoft.com/office/drawing/2014/main" xmlns="" id="{7EB82BC0-1066-44A7-9AC6-049C5FF1E5B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2" name="Straight Arrow Connector 151">
              <a:extLst>
                <a:ext uri="{FF2B5EF4-FFF2-40B4-BE49-F238E27FC236}">
                  <a16:creationId xmlns:a16="http://schemas.microsoft.com/office/drawing/2014/main" xmlns="" id="{F68D2BA3-A8BD-4C15-A004-5516B6B127E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xmlns="" id="{630EFF3A-A504-4C14-90D6-1FF9D6F3C73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xmlns="" id="{3960E6EE-A55E-462D-A52A-F11D89FE48BC}"/>
              </a:ext>
            </a:extLst>
          </p:cNvPr>
          <p:cNvGrpSpPr/>
          <p:nvPr/>
        </p:nvGrpSpPr>
        <p:grpSpPr>
          <a:xfrm rot="18832498">
            <a:off x="1845925" y="3061480"/>
            <a:ext cx="1884574" cy="1884574"/>
            <a:chOff x="1445485" y="1126028"/>
            <a:chExt cx="1884574" cy="1884574"/>
          </a:xfrm>
        </p:grpSpPr>
        <p:sp>
          <p:nvSpPr>
            <p:cNvPr id="155" name="Oval 154">
              <a:extLst>
                <a:ext uri="{FF2B5EF4-FFF2-40B4-BE49-F238E27FC236}">
                  <a16:creationId xmlns:a16="http://schemas.microsoft.com/office/drawing/2014/main" xmlns="" id="{50704115-2077-4A85-8CB9-BB08F3E4E611}"/>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6" name="Straight Arrow Connector 155">
              <a:extLst>
                <a:ext uri="{FF2B5EF4-FFF2-40B4-BE49-F238E27FC236}">
                  <a16:creationId xmlns:a16="http://schemas.microsoft.com/office/drawing/2014/main" xmlns="" id="{6DCC1512-D1EE-4967-9DF5-1CA44193BD0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xmlns="" id="{CDCF2AD6-EEF5-482E-BC9C-5AAD413D4B98}"/>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xmlns="" id="{99964514-B548-404E-96BF-DBD79A8EB3F4}"/>
              </a:ext>
            </a:extLst>
          </p:cNvPr>
          <p:cNvGrpSpPr/>
          <p:nvPr/>
        </p:nvGrpSpPr>
        <p:grpSpPr>
          <a:xfrm rot="16586833">
            <a:off x="845875" y="3754823"/>
            <a:ext cx="1884574" cy="1884574"/>
            <a:chOff x="1445485" y="1126028"/>
            <a:chExt cx="1884574" cy="1884574"/>
          </a:xfrm>
        </p:grpSpPr>
        <p:sp>
          <p:nvSpPr>
            <p:cNvPr id="159" name="Oval 158">
              <a:extLst>
                <a:ext uri="{FF2B5EF4-FFF2-40B4-BE49-F238E27FC236}">
                  <a16:creationId xmlns:a16="http://schemas.microsoft.com/office/drawing/2014/main" xmlns="" id="{A6B34117-898E-43A0-B7CD-6C55CFE85E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0" name="Straight Arrow Connector 159">
              <a:extLst>
                <a:ext uri="{FF2B5EF4-FFF2-40B4-BE49-F238E27FC236}">
                  <a16:creationId xmlns:a16="http://schemas.microsoft.com/office/drawing/2014/main" xmlns="" id="{BBE5BB58-806F-422D-A359-144BEBEE8DBC}"/>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xmlns="" id="{577DD935-84B9-49A8-A05E-EBD8242F18FD}"/>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xmlns="" id="{5C5E9309-8B8E-43CE-89A3-372562597CB5}"/>
              </a:ext>
            </a:extLst>
          </p:cNvPr>
          <p:cNvGrpSpPr/>
          <p:nvPr/>
        </p:nvGrpSpPr>
        <p:grpSpPr>
          <a:xfrm rot="16586833">
            <a:off x="3060347" y="3709687"/>
            <a:ext cx="1884574" cy="1884574"/>
            <a:chOff x="1445485" y="1126028"/>
            <a:chExt cx="1884574" cy="1884574"/>
          </a:xfrm>
        </p:grpSpPr>
        <p:sp>
          <p:nvSpPr>
            <p:cNvPr id="163" name="Oval 162">
              <a:extLst>
                <a:ext uri="{FF2B5EF4-FFF2-40B4-BE49-F238E27FC236}">
                  <a16:creationId xmlns:a16="http://schemas.microsoft.com/office/drawing/2014/main" xmlns="" id="{EBE5F0A4-C43F-417E-A6A3-A9C310DD2E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4" name="Straight Arrow Connector 163">
              <a:extLst>
                <a:ext uri="{FF2B5EF4-FFF2-40B4-BE49-F238E27FC236}">
                  <a16:creationId xmlns:a16="http://schemas.microsoft.com/office/drawing/2014/main" xmlns="" id="{3F53ACEC-118F-42C5-83CB-9C76EC013C9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xmlns="" id="{6677ADDE-A8F1-4A5F-9701-D362280DF1A9}"/>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xmlns="" id="{8E1FF548-8E25-458D-8CAB-99912B6426E9}"/>
              </a:ext>
            </a:extLst>
          </p:cNvPr>
          <p:cNvGrpSpPr/>
          <p:nvPr/>
        </p:nvGrpSpPr>
        <p:grpSpPr>
          <a:xfrm rot="2132439">
            <a:off x="1970118" y="1411321"/>
            <a:ext cx="1884574" cy="1884574"/>
            <a:chOff x="1445485" y="1126028"/>
            <a:chExt cx="1884574" cy="1884574"/>
          </a:xfrm>
        </p:grpSpPr>
        <p:sp>
          <p:nvSpPr>
            <p:cNvPr id="167" name="Oval 166">
              <a:extLst>
                <a:ext uri="{FF2B5EF4-FFF2-40B4-BE49-F238E27FC236}">
                  <a16:creationId xmlns:a16="http://schemas.microsoft.com/office/drawing/2014/main" xmlns="" id="{3039091F-24EC-405F-A12E-BBD1B41F47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8" name="Straight Arrow Connector 167">
              <a:extLst>
                <a:ext uri="{FF2B5EF4-FFF2-40B4-BE49-F238E27FC236}">
                  <a16:creationId xmlns:a16="http://schemas.microsoft.com/office/drawing/2014/main" xmlns="" id="{D2D3AB11-9DB3-4376-9E59-7317D3479018}"/>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xmlns="" id="{52C7EB60-3EE8-4AC8-A70D-95F0417704E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xmlns="" id="{2B939598-FC4A-49A4-89DE-516DAB4597DD}"/>
              </a:ext>
            </a:extLst>
          </p:cNvPr>
          <p:cNvGrpSpPr/>
          <p:nvPr/>
        </p:nvGrpSpPr>
        <p:grpSpPr>
          <a:xfrm rot="1345962">
            <a:off x="7504064" y="1763178"/>
            <a:ext cx="750094" cy="705182"/>
            <a:chOff x="7717631" y="1626062"/>
            <a:chExt cx="750094" cy="705182"/>
          </a:xfrm>
        </p:grpSpPr>
        <p:sp>
          <p:nvSpPr>
            <p:cNvPr id="134" name="Oval 133"/>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xmlns="" id="{2E54EB5B-2A24-48D8-B5A1-6295CFC376C3}"/>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xmlns="" id="{390D3632-3E3D-4861-9083-C6B8E050FE5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xmlns="" id="{01266D2F-8A49-440D-B77A-E67F976AEA82}"/>
              </a:ext>
            </a:extLst>
          </p:cNvPr>
          <p:cNvGrpSpPr/>
          <p:nvPr/>
        </p:nvGrpSpPr>
        <p:grpSpPr>
          <a:xfrm rot="2179430">
            <a:off x="10040807" y="1843533"/>
            <a:ext cx="750094" cy="705182"/>
            <a:chOff x="7717631" y="1626062"/>
            <a:chExt cx="750094" cy="705182"/>
          </a:xfrm>
        </p:grpSpPr>
        <p:sp>
          <p:nvSpPr>
            <p:cNvPr id="172" name="Oval 171">
              <a:extLst>
                <a:ext uri="{FF2B5EF4-FFF2-40B4-BE49-F238E27FC236}">
                  <a16:creationId xmlns:a16="http://schemas.microsoft.com/office/drawing/2014/main" xmlns="" id="{847C10B9-D51F-41C4-AF9E-95E315EFC39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3" name="Straight Arrow Connector 172">
              <a:extLst>
                <a:ext uri="{FF2B5EF4-FFF2-40B4-BE49-F238E27FC236}">
                  <a16:creationId xmlns:a16="http://schemas.microsoft.com/office/drawing/2014/main" xmlns="" id="{3B46545F-E16F-4406-BF99-A2223FC9E16B}"/>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xmlns="" id="{2F550C5E-121C-445F-8445-0EFECE00E8F1}"/>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xmlns="" id="{FCADE39C-4070-4475-A92E-76E3339D0AD4}"/>
              </a:ext>
            </a:extLst>
          </p:cNvPr>
          <p:cNvGrpSpPr/>
          <p:nvPr/>
        </p:nvGrpSpPr>
        <p:grpSpPr>
          <a:xfrm rot="21224222">
            <a:off x="8465989" y="3249079"/>
            <a:ext cx="750094" cy="705182"/>
            <a:chOff x="7717631" y="1626062"/>
            <a:chExt cx="750094" cy="705182"/>
          </a:xfrm>
        </p:grpSpPr>
        <p:sp>
          <p:nvSpPr>
            <p:cNvPr id="176" name="Oval 175">
              <a:extLst>
                <a:ext uri="{FF2B5EF4-FFF2-40B4-BE49-F238E27FC236}">
                  <a16:creationId xmlns:a16="http://schemas.microsoft.com/office/drawing/2014/main" xmlns="" id="{9D03DC1C-CCE5-48C8-A843-190C96606CD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Arrow Connector 176">
              <a:extLst>
                <a:ext uri="{FF2B5EF4-FFF2-40B4-BE49-F238E27FC236}">
                  <a16:creationId xmlns:a16="http://schemas.microsoft.com/office/drawing/2014/main" xmlns="" id="{9ECA5B73-A89D-4A72-9734-F05CCE872737}"/>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xmlns="" id="{A6C03D37-BE71-4BDB-B1E2-28459034481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xmlns="" id="{C538A1C2-7D16-46C5-A23C-3F5E3927BFD6}"/>
              </a:ext>
            </a:extLst>
          </p:cNvPr>
          <p:cNvGrpSpPr/>
          <p:nvPr/>
        </p:nvGrpSpPr>
        <p:grpSpPr>
          <a:xfrm rot="1752329">
            <a:off x="7255151" y="4566916"/>
            <a:ext cx="750094" cy="705182"/>
            <a:chOff x="7717631" y="1626062"/>
            <a:chExt cx="750094" cy="705182"/>
          </a:xfrm>
        </p:grpSpPr>
        <p:sp>
          <p:nvSpPr>
            <p:cNvPr id="180" name="Oval 179">
              <a:extLst>
                <a:ext uri="{FF2B5EF4-FFF2-40B4-BE49-F238E27FC236}">
                  <a16:creationId xmlns:a16="http://schemas.microsoft.com/office/drawing/2014/main" xmlns="" id="{A9791742-64B3-4FBE-AFCE-F3017257A76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1" name="Straight Arrow Connector 180">
              <a:extLst>
                <a:ext uri="{FF2B5EF4-FFF2-40B4-BE49-F238E27FC236}">
                  <a16:creationId xmlns:a16="http://schemas.microsoft.com/office/drawing/2014/main" xmlns="" id="{F1B06329-162B-44B8-853F-93685D4B48A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xmlns="" id="{21DA5686-271D-4B46-98B8-9B0E3D5D382C}"/>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xmlns="" id="{0D5A0C96-4EE1-4DFD-A6EF-73DC0364FC31}"/>
              </a:ext>
            </a:extLst>
          </p:cNvPr>
          <p:cNvGrpSpPr/>
          <p:nvPr/>
        </p:nvGrpSpPr>
        <p:grpSpPr>
          <a:xfrm rot="4413234">
            <a:off x="9324126" y="4718750"/>
            <a:ext cx="750094" cy="705182"/>
            <a:chOff x="7717631" y="1626062"/>
            <a:chExt cx="750094" cy="705182"/>
          </a:xfrm>
        </p:grpSpPr>
        <p:sp>
          <p:nvSpPr>
            <p:cNvPr id="184" name="Oval 183">
              <a:extLst>
                <a:ext uri="{FF2B5EF4-FFF2-40B4-BE49-F238E27FC236}">
                  <a16:creationId xmlns:a16="http://schemas.microsoft.com/office/drawing/2014/main" xmlns="" id="{F3E3DB3D-3370-4A10-88E0-C45D1A65F56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5" name="Straight Arrow Connector 184">
              <a:extLst>
                <a:ext uri="{FF2B5EF4-FFF2-40B4-BE49-F238E27FC236}">
                  <a16:creationId xmlns:a16="http://schemas.microsoft.com/office/drawing/2014/main" xmlns="" id="{02D5D189-7F85-44E2-8CD6-E1BADFB46C9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xmlns="" id="{8511120D-588D-43CA-A286-946545193AD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xmlns="" id="{9DBD17C8-5766-4C5F-8566-4338C91301CB}"/>
              </a:ext>
            </a:extLst>
          </p:cNvPr>
          <p:cNvGrpSpPr/>
          <p:nvPr/>
        </p:nvGrpSpPr>
        <p:grpSpPr>
          <a:xfrm rot="4413234">
            <a:off x="10234356" y="3676893"/>
            <a:ext cx="750094" cy="705182"/>
            <a:chOff x="7717631" y="1626062"/>
            <a:chExt cx="750094" cy="705182"/>
          </a:xfrm>
        </p:grpSpPr>
        <p:sp>
          <p:nvSpPr>
            <p:cNvPr id="188" name="Oval 187">
              <a:extLst>
                <a:ext uri="{FF2B5EF4-FFF2-40B4-BE49-F238E27FC236}">
                  <a16:creationId xmlns:a16="http://schemas.microsoft.com/office/drawing/2014/main" xmlns="" id="{6260630B-8F30-477D-AABA-4351BA7C5220}"/>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9" name="Straight Arrow Connector 188">
              <a:extLst>
                <a:ext uri="{FF2B5EF4-FFF2-40B4-BE49-F238E27FC236}">
                  <a16:creationId xmlns:a16="http://schemas.microsoft.com/office/drawing/2014/main" xmlns="" id="{75A53069-4449-4958-A477-3912C988EC5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xmlns="" id="{EE2163E6-32E7-419C-A1DA-02CE8A365120}"/>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xmlns="" id="{60620362-AB33-48E9-B6A8-B7398432DF3A}"/>
              </a:ext>
            </a:extLst>
          </p:cNvPr>
          <p:cNvSpPr txBox="1"/>
          <p:nvPr/>
        </p:nvSpPr>
        <p:spPr>
          <a:xfrm>
            <a:off x="973038" y="723303"/>
            <a:ext cx="3866148"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191" name="TextBox 190">
            <a:extLst>
              <a:ext uri="{FF2B5EF4-FFF2-40B4-BE49-F238E27FC236}">
                <a16:creationId xmlns:a16="http://schemas.microsoft.com/office/drawing/2014/main" xmlns="" id="{2B2CEE03-1F42-4790-89C5-6F7F06CFD5BA}"/>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
        <p:nvSpPr>
          <p:cNvPr id="3" name="TextBox 2"/>
          <p:cNvSpPr txBox="1"/>
          <p:nvPr/>
        </p:nvSpPr>
        <p:spPr>
          <a:xfrm>
            <a:off x="1866817" y="5809247"/>
            <a:ext cx="2138076" cy="584775"/>
          </a:xfrm>
          <a:prstGeom prst="rect">
            <a:avLst/>
          </a:prstGeom>
          <a:noFill/>
        </p:spPr>
        <p:txBody>
          <a:bodyPr wrap="square" rtlCol="0">
            <a:spAutoFit/>
          </a:bodyPr>
          <a:lstStyle/>
          <a:p>
            <a:pPr algn="ctr"/>
            <a:r>
              <a:rPr lang="en-AU" sz="3200" dirty="0" smtClean="0"/>
              <a:t>Trait 1</a:t>
            </a:r>
            <a:endParaRPr lang="en-AU" dirty="0"/>
          </a:p>
        </p:txBody>
      </p:sp>
      <p:sp>
        <p:nvSpPr>
          <p:cNvPr id="55" name="TextBox 54"/>
          <p:cNvSpPr txBox="1"/>
          <p:nvPr/>
        </p:nvSpPr>
        <p:spPr>
          <a:xfrm rot="16200000">
            <a:off x="-692019" y="3315692"/>
            <a:ext cx="2138076" cy="584775"/>
          </a:xfrm>
          <a:prstGeom prst="rect">
            <a:avLst/>
          </a:prstGeom>
          <a:noFill/>
        </p:spPr>
        <p:txBody>
          <a:bodyPr wrap="square" rtlCol="0">
            <a:spAutoFit/>
          </a:bodyPr>
          <a:lstStyle/>
          <a:p>
            <a:pPr algn="ctr"/>
            <a:r>
              <a:rPr lang="en-AU" sz="3200" dirty="0" smtClean="0"/>
              <a:t>Trait 2</a:t>
            </a:r>
            <a:endParaRPr lang="en-AU" dirty="0"/>
          </a:p>
        </p:txBody>
      </p:sp>
      <p:sp>
        <p:nvSpPr>
          <p:cNvPr id="56" name="TextBox 55"/>
          <p:cNvSpPr txBox="1"/>
          <p:nvPr/>
        </p:nvSpPr>
        <p:spPr>
          <a:xfrm>
            <a:off x="8251017" y="5803493"/>
            <a:ext cx="2138076" cy="584775"/>
          </a:xfrm>
          <a:prstGeom prst="rect">
            <a:avLst/>
          </a:prstGeom>
          <a:noFill/>
        </p:spPr>
        <p:txBody>
          <a:bodyPr wrap="square" rtlCol="0">
            <a:spAutoFit/>
          </a:bodyPr>
          <a:lstStyle/>
          <a:p>
            <a:pPr algn="ctr"/>
            <a:r>
              <a:rPr lang="en-AU" sz="3200" dirty="0" smtClean="0"/>
              <a:t>Trait 1</a:t>
            </a:r>
            <a:endParaRPr lang="en-AU" dirty="0"/>
          </a:p>
        </p:txBody>
      </p:sp>
      <p:sp>
        <p:nvSpPr>
          <p:cNvPr id="57" name="TextBox 56"/>
          <p:cNvSpPr txBox="1"/>
          <p:nvPr/>
        </p:nvSpPr>
        <p:spPr>
          <a:xfrm rot="16200000">
            <a:off x="5586043" y="3310226"/>
            <a:ext cx="2138076" cy="584775"/>
          </a:xfrm>
          <a:prstGeom prst="rect">
            <a:avLst/>
          </a:prstGeom>
          <a:noFill/>
        </p:spPr>
        <p:txBody>
          <a:bodyPr wrap="square" rtlCol="0">
            <a:spAutoFit/>
          </a:bodyPr>
          <a:lstStyle/>
          <a:p>
            <a:pPr algn="ctr"/>
            <a:r>
              <a:rPr lang="en-AU" sz="3200" dirty="0" smtClean="0"/>
              <a:t>Trait 2</a:t>
            </a:r>
            <a:endParaRPr lang="en-AU" dirty="0"/>
          </a:p>
        </p:txBody>
      </p:sp>
    </p:spTree>
    <p:extLst>
      <p:ext uri="{BB962C8B-B14F-4D97-AF65-F5344CB8AC3E}">
        <p14:creationId xmlns:p14="http://schemas.microsoft.com/office/powerpoint/2010/main" val="40885133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a:solidFill>
                  <a:schemeClr val="tx1">
                    <a:lumMod val="65000"/>
                    <a:lumOff val="35000"/>
                  </a:schemeClr>
                </a:solidFill>
              </a:rPr>
              <a:t>What </a:t>
            </a:r>
            <a:r>
              <a:rPr lang="en-AU" sz="5400" b="1" dirty="0">
                <a:solidFill>
                  <a:schemeClr val="accent1"/>
                </a:solidFill>
              </a:rPr>
              <a:t>mediates</a:t>
            </a:r>
            <a:r>
              <a:rPr lang="en-AU" sz="5400" dirty="0">
                <a:solidFill>
                  <a:schemeClr val="accent1"/>
                </a:solidFill>
              </a:rPr>
              <a:t> </a:t>
            </a:r>
            <a:r>
              <a:rPr lang="en-AU" sz="5400" dirty="0">
                <a:solidFill>
                  <a:schemeClr val="tx1">
                    <a:lumMod val="65000"/>
                    <a:lumOff val="35000"/>
                  </a:schemeClr>
                </a:solidFill>
              </a:rPr>
              <a:t>these differences?</a:t>
            </a:r>
          </a:p>
        </p:txBody>
      </p:sp>
    </p:spTree>
    <p:extLst>
      <p:ext uri="{BB962C8B-B14F-4D97-AF65-F5344CB8AC3E}">
        <p14:creationId xmlns:p14="http://schemas.microsoft.com/office/powerpoint/2010/main" val="1800964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xmlns=""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xmlns=""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xmlns=""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xmlns=""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xmlns=""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xmlns="" id="{69EB97E7-F655-4457-A6B7-9C4E58BF6505}"/>
              </a:ext>
            </a:extLst>
          </p:cNvPr>
          <p:cNvSpPr txBox="1"/>
          <p:nvPr/>
        </p:nvSpPr>
        <p:spPr>
          <a:xfrm>
            <a:off x="9166964" y="3876834"/>
            <a:ext cx="1723970" cy="954107"/>
          </a:xfrm>
          <a:prstGeom prst="rect">
            <a:avLst/>
          </a:prstGeom>
          <a:noFill/>
        </p:spPr>
        <p:txBody>
          <a:bodyPr wrap="square" rtlCol="0">
            <a:spAutoFit/>
          </a:bodyPr>
          <a:lstStyle/>
          <a:p>
            <a:r>
              <a:rPr lang="en-AU" sz="2800" b="1" dirty="0" smtClean="0">
                <a:solidFill>
                  <a:srgbClr val="92D050"/>
                </a:solidFill>
              </a:rPr>
              <a:t>Before selection</a:t>
            </a:r>
            <a:r>
              <a:rPr lang="en-US" sz="2800" b="1" dirty="0" smtClean="0">
                <a:solidFill>
                  <a:srgbClr val="92D050"/>
                </a:solidFill>
              </a:rPr>
              <a:t> </a:t>
            </a:r>
            <a:endParaRPr lang="en-US" sz="2800" b="1" dirty="0">
              <a:solidFill>
                <a:srgbClr val="92D050"/>
              </a:solidFill>
            </a:endParaRPr>
          </a:p>
        </p:txBody>
      </p:sp>
      <p:sp>
        <p:nvSpPr>
          <p:cNvPr id="32" name="TextBox 31">
            <a:extLst>
              <a:ext uri="{FF2B5EF4-FFF2-40B4-BE49-F238E27FC236}">
                <a16:creationId xmlns:a16="http://schemas.microsoft.com/office/drawing/2014/main" xmlns="" id="{83B068BB-2FC5-432F-87FD-6FE091B23519}"/>
              </a:ext>
            </a:extLst>
          </p:cNvPr>
          <p:cNvSpPr txBox="1"/>
          <p:nvPr/>
        </p:nvSpPr>
        <p:spPr>
          <a:xfrm>
            <a:off x="6425610" y="1619639"/>
            <a:ext cx="2625330" cy="954107"/>
          </a:xfrm>
          <a:prstGeom prst="rect">
            <a:avLst/>
          </a:prstGeom>
          <a:noFill/>
        </p:spPr>
        <p:txBody>
          <a:bodyPr wrap="square" rtlCol="0">
            <a:spAutoFit/>
          </a:bodyPr>
          <a:lstStyle/>
          <a:p>
            <a:r>
              <a:rPr lang="en-AU" sz="2800" b="1" dirty="0" smtClean="0"/>
              <a:t>After stabilising selection</a:t>
            </a:r>
            <a:endParaRPr lang="en-US" sz="2800" b="1" dirty="0"/>
          </a:p>
        </p:txBody>
      </p:sp>
      <p:sp>
        <p:nvSpPr>
          <p:cNvPr id="33" name="TextBox 32">
            <a:extLst>
              <a:ext uri="{FF2B5EF4-FFF2-40B4-BE49-F238E27FC236}">
                <a16:creationId xmlns:a16="http://schemas.microsoft.com/office/drawing/2014/main" xmlns=""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35105478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Tree>
    <p:extLst>
      <p:ext uri="{BB962C8B-B14F-4D97-AF65-F5344CB8AC3E}">
        <p14:creationId xmlns:p14="http://schemas.microsoft.com/office/powerpoint/2010/main" val="19781467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xmlns=""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xmlns=""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xmlns=""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xmlns=""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xmlns=""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xmlns=""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xmlns=""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a16="http://schemas.microsoft.com/office/drawing/2014/main" xmlns=""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xmlns=""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xmlns=""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xmlns=""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xmlns=""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xmlns=""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xmlns=""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smtClean="0">
                <a:solidFill>
                  <a:srgbClr val="00B0F0"/>
                </a:solidFill>
              </a:rPr>
              <a:t>House-of-Cards</a:t>
            </a:r>
            <a:endParaRPr lang="en-AU" dirty="0">
              <a:solidFill>
                <a:srgbClr val="00B0F0"/>
              </a:solidFill>
            </a:endParaRPr>
          </a:p>
        </p:txBody>
      </p:sp>
      <p:sp>
        <p:nvSpPr>
          <p:cNvPr id="8" name="Content Placeholder 7"/>
          <p:cNvSpPr>
            <a:spLocks noGrp="1"/>
          </p:cNvSpPr>
          <p:nvPr>
            <p:ph idx="1"/>
          </p:nvPr>
        </p:nvSpPr>
        <p:spPr>
          <a:xfrm>
            <a:off x="1097280" y="1974071"/>
            <a:ext cx="5078931" cy="4023360"/>
          </a:xfrm>
        </p:spPr>
        <p:txBody>
          <a:bodyPr>
            <a:noAutofit/>
          </a:bodyPr>
          <a:lstStyle/>
          <a:p>
            <a:r>
              <a:rPr lang="en-AU" sz="2800" dirty="0" smtClean="0">
                <a:solidFill>
                  <a:schemeClr val="tx1">
                    <a:lumMod val="65000"/>
                    <a:lumOff val="35000"/>
                  </a:schemeClr>
                </a:solidFill>
              </a:rPr>
              <a:t>Low </a:t>
            </a:r>
            <a:r>
              <a:rPr lang="en-AU" sz="2800" dirty="0">
                <a:solidFill>
                  <a:schemeClr val="tx1">
                    <a:lumMod val="65000"/>
                    <a:lumOff val="35000"/>
                  </a:schemeClr>
                </a:solidFill>
              </a:rPr>
              <a:t>mutation rates </a:t>
            </a:r>
            <a:r>
              <a:rPr lang="en-AU" sz="2800" dirty="0" smtClean="0">
                <a:solidFill>
                  <a:schemeClr val="tx1">
                    <a:lumMod val="65000"/>
                    <a:lumOff val="35000"/>
                  </a:schemeClr>
                </a:solidFill>
              </a:rPr>
              <a:t>- low </a:t>
            </a:r>
            <a:r>
              <a:rPr lang="en-AU" sz="2800" dirty="0">
                <a:solidFill>
                  <a:schemeClr val="tx1">
                    <a:lumMod val="65000"/>
                    <a:lumOff val="35000"/>
                  </a:schemeClr>
                </a:solidFill>
              </a:rPr>
              <a:t>chance of </a:t>
            </a:r>
            <a:r>
              <a:rPr lang="en-AU" sz="2800" dirty="0" smtClean="0">
                <a:solidFill>
                  <a:schemeClr val="tx1">
                    <a:lumMod val="65000"/>
                    <a:lumOff val="35000"/>
                  </a:schemeClr>
                </a:solidFill>
              </a:rPr>
              <a:t>swamping. </a:t>
            </a:r>
          </a:p>
          <a:p>
            <a:r>
              <a:rPr lang="en-AU" sz="2800" dirty="0">
                <a:solidFill>
                  <a:schemeClr val="tx1">
                    <a:lumMod val="65000"/>
                    <a:lumOff val="35000"/>
                  </a:schemeClr>
                </a:solidFill>
              </a:rPr>
              <a:t>S</a:t>
            </a:r>
            <a:r>
              <a:rPr lang="en-AU" sz="2800" dirty="0" smtClean="0">
                <a:solidFill>
                  <a:schemeClr val="tx1">
                    <a:lumMod val="65000"/>
                    <a:lumOff val="35000"/>
                  </a:schemeClr>
                </a:solidFill>
              </a:rPr>
              <a:t>trong </a:t>
            </a:r>
            <a:r>
              <a:rPr lang="en-AU" sz="2800" dirty="0">
                <a:solidFill>
                  <a:schemeClr val="tx1">
                    <a:lumMod val="65000"/>
                    <a:lumOff val="35000"/>
                  </a:schemeClr>
                </a:solidFill>
              </a:rPr>
              <a:t>selection </a:t>
            </a:r>
            <a:r>
              <a:rPr lang="en-AU" sz="2800" dirty="0" smtClean="0">
                <a:solidFill>
                  <a:schemeClr val="tx1">
                    <a:lumMod val="65000"/>
                    <a:lumOff val="35000"/>
                  </a:schemeClr>
                </a:solidFill>
              </a:rPr>
              <a:t>- efficient </a:t>
            </a:r>
            <a:r>
              <a:rPr lang="en-AU" sz="2800" dirty="0">
                <a:solidFill>
                  <a:schemeClr val="tx1">
                    <a:lumMod val="65000"/>
                    <a:lumOff val="35000"/>
                  </a:schemeClr>
                </a:solidFill>
              </a:rPr>
              <a:t>removal of deleterious alleles.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xmlns=""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xmlns=""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xmlns=""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xmlns=""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xmlns=""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xmlns=""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xmlns=""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6" name="Rectangle 55">
              <a:extLst>
                <a:ext uri="{FF2B5EF4-FFF2-40B4-BE49-F238E27FC236}">
                  <a16:creationId xmlns:a16="http://schemas.microsoft.com/office/drawing/2014/main" xmlns=""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xmlns=""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xmlns=""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xmlns=""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xmlns=""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xmlns=""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xmlns=""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xmlns=""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xmlns=""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xmlns=""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xmlns=""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xmlns=""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xmlns=""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chemeClr val="tx1">
                    <a:lumMod val="65000"/>
                    <a:lumOff val="35000"/>
                  </a:schemeClr>
                </a:solidFill>
              </a:rPr>
              <a:t>Bringing it all together</a:t>
            </a:r>
            <a:endParaRPr lang="en-AU" dirty="0"/>
          </a:p>
        </p:txBody>
      </p:sp>
      <p:sp>
        <p:nvSpPr>
          <p:cNvPr id="8" name="Content Placeholder 7"/>
          <p:cNvSpPr>
            <a:spLocks noGrp="1"/>
          </p:cNvSpPr>
          <p:nvPr>
            <p:ph idx="1"/>
          </p:nvPr>
        </p:nvSpPr>
        <p:spPr>
          <a:xfrm>
            <a:off x="1097280" y="1974071"/>
            <a:ext cx="5078931" cy="2407429"/>
          </a:xfrm>
        </p:spPr>
        <p:txBody>
          <a:bodyPr>
            <a:noAutofit/>
          </a:bodyPr>
          <a:lstStyle/>
          <a:p>
            <a:r>
              <a:rPr lang="en-AU" sz="2800" dirty="0">
                <a:solidFill>
                  <a:schemeClr val="tx1">
                    <a:lumMod val="65000"/>
                    <a:lumOff val="35000"/>
                  </a:schemeClr>
                </a:solidFill>
              </a:rPr>
              <a:t>Gaussian: High mutation rates swamp populations with mutations; </a:t>
            </a:r>
            <a:endParaRPr lang="en-AU" sz="2800" dirty="0" smtClean="0">
              <a:solidFill>
                <a:schemeClr val="tx1">
                  <a:lumMod val="65000"/>
                  <a:lumOff val="35000"/>
                </a:schemeClr>
              </a:solidFill>
            </a:endParaRPr>
          </a:p>
          <a:p>
            <a:r>
              <a:rPr lang="en-AU" sz="2800" dirty="0" smtClean="0">
                <a:solidFill>
                  <a:schemeClr val="tx1">
                    <a:lumMod val="65000"/>
                    <a:lumOff val="35000"/>
                  </a:schemeClr>
                </a:solidFill>
              </a:rPr>
              <a:t>weak </a:t>
            </a:r>
            <a:r>
              <a:rPr lang="en-AU" sz="2800" dirty="0">
                <a:solidFill>
                  <a:schemeClr val="tx1">
                    <a:lumMod val="65000"/>
                    <a:lumOff val="35000"/>
                  </a:schemeClr>
                </a:solidFill>
              </a:rPr>
              <a:t>selection is unable to reign in deleterious effects.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7955426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B2B8762-61F0-4F1B-9364-D633EE9D6A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xmlns="" id="{E97675C8-1328-460C-9EBF-6B446B67EAD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xmlns="" id="{514EE78B-AF71-4195-A01B-F1165D9233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xmlns="" id="{C6417104-D4C1-4710-9982-2154A7F484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3999" y="4550229"/>
            <a:ext cx="10909073" cy="105765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700" b="1" spc="-50" dirty="0">
                <a:solidFill>
                  <a:schemeClr val="accent1"/>
                </a:solidFill>
                <a:latin typeface="+mj-lt"/>
                <a:ea typeface="+mj-ea"/>
                <a:cs typeface="+mj-cs"/>
              </a:rPr>
              <a:t>Why</a:t>
            </a:r>
            <a:r>
              <a:rPr lang="en-US" sz="4700" spc="-50" dirty="0">
                <a:solidFill>
                  <a:schemeClr val="tx1">
                    <a:lumMod val="65000"/>
                    <a:lumOff val="35000"/>
                  </a:schemeClr>
                </a:solidFill>
                <a:latin typeface="+mj-lt"/>
                <a:ea typeface="+mj-ea"/>
                <a:cs typeface="+mj-cs"/>
              </a:rPr>
              <a:t> does this matter for natural populations?</a:t>
            </a:r>
          </a:p>
        </p:txBody>
      </p:sp>
      <p:pic>
        <p:nvPicPr>
          <p:cNvPr id="4" name="Picture 3">
            <a:extLst>
              <a:ext uri="{FF2B5EF4-FFF2-40B4-BE49-F238E27FC236}">
                <a16:creationId xmlns:a16="http://schemas.microsoft.com/office/drawing/2014/main" xmlns="" id="{95EC2D3D-741D-4817-A3A6-4D0DAA846FF9}"/>
              </a:ext>
            </a:extLst>
          </p:cNvPr>
          <p:cNvPicPr>
            <a:picLocks noChangeAspect="1"/>
          </p:cNvPicPr>
          <p:nvPr/>
        </p:nvPicPr>
        <p:blipFill>
          <a:blip r:embed="rId3"/>
          <a:stretch>
            <a:fillRect/>
          </a:stretch>
        </p:blipFill>
        <p:spPr>
          <a:xfrm>
            <a:off x="296886" y="283463"/>
            <a:ext cx="5479076" cy="4492843"/>
          </a:xfrm>
          <a:prstGeom prst="rect">
            <a:avLst/>
          </a:prstGeom>
        </p:spPr>
      </p:pic>
      <p:sp>
        <p:nvSpPr>
          <p:cNvPr id="17" name="Rectangle 16">
            <a:extLst>
              <a:ext uri="{FF2B5EF4-FFF2-40B4-BE49-F238E27FC236}">
                <a16:creationId xmlns:a16="http://schemas.microsoft.com/office/drawing/2014/main" xmlns="" id="{626F1402-2DEC-4071-84AF-350C7BF00D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04733B62-1719-4677-A612-CA0AC0AD748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xmlns="" id="{DA52A394-10F4-4AA5-90E4-634D1E919D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xmlns="" id="{07BDDC51-8BB2-42BE-8EA8-39B3E9AC1E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xmlns="" id="{C29FD3E0-7D4A-41B0-A961-27ED9EBC4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3439" y="283463"/>
            <a:ext cx="4369739" cy="4384305"/>
          </a:xfrm>
          <a:prstGeom prst="rect">
            <a:avLst/>
          </a:prstGeom>
        </p:spPr>
      </p:pic>
      <p:sp>
        <p:nvSpPr>
          <p:cNvPr id="7" name="TextBox 6">
            <a:extLst>
              <a:ext uri="{FF2B5EF4-FFF2-40B4-BE49-F238E27FC236}">
                <a16:creationId xmlns:a16="http://schemas.microsoft.com/office/drawing/2014/main" xmlns="" id="{55362D7C-1B68-488F-B34D-CDAFDD2343C6}"/>
              </a:ext>
            </a:extLst>
          </p:cNvPr>
          <p:cNvSpPr txBox="1"/>
          <p:nvPr/>
        </p:nvSpPr>
        <p:spPr>
          <a:xfrm>
            <a:off x="11083178" y="216979"/>
            <a:ext cx="658428" cy="369332"/>
          </a:xfrm>
          <a:prstGeom prst="rect">
            <a:avLst/>
          </a:prstGeom>
          <a:noFill/>
        </p:spPr>
        <p:txBody>
          <a:bodyPr wrap="square" rtlCol="0">
            <a:spAutoFit/>
          </a:bodyPr>
          <a:lstStyle/>
          <a:p>
            <a:r>
              <a:rPr lang="en-US" dirty="0"/>
              <a:t>2</a:t>
            </a:r>
            <a:endParaRPr lang="en-US" dirty="0"/>
          </a:p>
        </p:txBody>
      </p:sp>
      <p:sp>
        <p:nvSpPr>
          <p:cNvPr id="14" name="TextBox 13">
            <a:extLst>
              <a:ext uri="{FF2B5EF4-FFF2-40B4-BE49-F238E27FC236}">
                <a16:creationId xmlns:a16="http://schemas.microsoft.com/office/drawing/2014/main" xmlns="" id="{55362D7C-1B68-488F-B34D-CDAFDD2343C6}"/>
              </a:ext>
            </a:extLst>
          </p:cNvPr>
          <p:cNvSpPr txBox="1"/>
          <p:nvPr/>
        </p:nvSpPr>
        <p:spPr>
          <a:xfrm>
            <a:off x="5798790" y="283463"/>
            <a:ext cx="658428"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22282890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5BB467BE-6D93-4B53-9FD0-DF47E8387E7D}"/>
              </a:ext>
            </a:extLst>
          </p:cNvPr>
          <p:cNvSpPr/>
          <p:nvPr/>
        </p:nvSpPr>
        <p:spPr>
          <a:xfrm>
            <a:off x="7044119" y="979453"/>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xmlns="" id="{B968BF7A-AB99-432D-AC57-E71348E2C2EA}"/>
              </a:ext>
            </a:extLst>
          </p:cNvPr>
          <p:cNvGrpSpPr/>
          <p:nvPr/>
        </p:nvGrpSpPr>
        <p:grpSpPr>
          <a:xfrm rot="1345962">
            <a:off x="7493333" y="1257734"/>
            <a:ext cx="750094" cy="705182"/>
            <a:chOff x="7717631" y="1626062"/>
            <a:chExt cx="750094" cy="705182"/>
          </a:xfrm>
        </p:grpSpPr>
        <p:sp>
          <p:nvSpPr>
            <p:cNvPr id="100" name="Oval 99">
              <a:extLst>
                <a:ext uri="{FF2B5EF4-FFF2-40B4-BE49-F238E27FC236}">
                  <a16:creationId xmlns:a16="http://schemas.microsoft.com/office/drawing/2014/main" xmlns="" id="{EBFBA702-B8AD-46BF-9B69-2C89A3221188}"/>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xmlns="" id="{1E9675CA-5E0F-4405-A942-278245723D4F}"/>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3C5DD2DD-FCFE-4F68-99BE-2BC44A20520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xmlns="" id="{93E4A9C4-9590-4FC7-A95D-E96E012B03B0}"/>
              </a:ext>
            </a:extLst>
          </p:cNvPr>
          <p:cNvGrpSpPr/>
          <p:nvPr/>
        </p:nvGrpSpPr>
        <p:grpSpPr>
          <a:xfrm rot="2179430">
            <a:off x="10030076" y="1338089"/>
            <a:ext cx="750094" cy="705182"/>
            <a:chOff x="7717631" y="1626062"/>
            <a:chExt cx="750094" cy="705182"/>
          </a:xfrm>
        </p:grpSpPr>
        <p:sp>
          <p:nvSpPr>
            <p:cNvPr id="104" name="Oval 103">
              <a:extLst>
                <a:ext uri="{FF2B5EF4-FFF2-40B4-BE49-F238E27FC236}">
                  <a16:creationId xmlns:a16="http://schemas.microsoft.com/office/drawing/2014/main" xmlns="" id="{2EF88894-A5D2-4BCE-AD48-594921DB0747}"/>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Arrow Connector 104">
              <a:extLst>
                <a:ext uri="{FF2B5EF4-FFF2-40B4-BE49-F238E27FC236}">
                  <a16:creationId xmlns:a16="http://schemas.microsoft.com/office/drawing/2014/main" xmlns="" id="{A10C492E-8DC0-473F-849E-0C0F2EF1437E}"/>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xmlns="" id="{60C035AF-702A-4261-8005-104F93EB820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xmlns="" id="{F94618B2-CCBB-43D1-838A-5AE30D3504B3}"/>
              </a:ext>
            </a:extLst>
          </p:cNvPr>
          <p:cNvGrpSpPr/>
          <p:nvPr/>
        </p:nvGrpSpPr>
        <p:grpSpPr>
          <a:xfrm rot="21224222">
            <a:off x="8455258" y="2743635"/>
            <a:ext cx="750094" cy="705182"/>
            <a:chOff x="7717631" y="1626062"/>
            <a:chExt cx="750094" cy="705182"/>
          </a:xfrm>
        </p:grpSpPr>
        <p:sp>
          <p:nvSpPr>
            <p:cNvPr id="108" name="Oval 107">
              <a:extLst>
                <a:ext uri="{FF2B5EF4-FFF2-40B4-BE49-F238E27FC236}">
                  <a16:creationId xmlns:a16="http://schemas.microsoft.com/office/drawing/2014/main" xmlns="" id="{FB818592-10BE-41AD-999B-88D709AACA9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9" name="Straight Arrow Connector 108">
              <a:extLst>
                <a:ext uri="{FF2B5EF4-FFF2-40B4-BE49-F238E27FC236}">
                  <a16:creationId xmlns:a16="http://schemas.microsoft.com/office/drawing/2014/main" xmlns="" id="{E2E6854A-A313-498B-85C2-9514E8C0690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xmlns="" id="{6812A5D3-B3F6-4C16-9A70-913D6BC214B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xmlns="" id="{5F9474B1-17A1-4A74-931E-2B5FA82167DA}"/>
              </a:ext>
            </a:extLst>
          </p:cNvPr>
          <p:cNvGrpSpPr/>
          <p:nvPr/>
        </p:nvGrpSpPr>
        <p:grpSpPr>
          <a:xfrm rot="1752329">
            <a:off x="7244420" y="4061472"/>
            <a:ext cx="750094" cy="705182"/>
            <a:chOff x="7717631" y="1626062"/>
            <a:chExt cx="750094" cy="705182"/>
          </a:xfrm>
        </p:grpSpPr>
        <p:sp>
          <p:nvSpPr>
            <p:cNvPr id="112" name="Oval 111">
              <a:extLst>
                <a:ext uri="{FF2B5EF4-FFF2-40B4-BE49-F238E27FC236}">
                  <a16:creationId xmlns:a16="http://schemas.microsoft.com/office/drawing/2014/main" xmlns="" id="{8368F393-E896-46B8-A491-9C690E879C2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3" name="Straight Arrow Connector 112">
              <a:extLst>
                <a:ext uri="{FF2B5EF4-FFF2-40B4-BE49-F238E27FC236}">
                  <a16:creationId xmlns:a16="http://schemas.microsoft.com/office/drawing/2014/main" xmlns="" id="{7446568D-5E66-408A-950E-0ADFA21EEB40}"/>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B6596B53-651C-48C3-BA6A-45CEBA3F7D5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xmlns="" id="{0FDA721F-DD32-44B1-A6FD-263F7CD1E260}"/>
              </a:ext>
            </a:extLst>
          </p:cNvPr>
          <p:cNvGrpSpPr/>
          <p:nvPr/>
        </p:nvGrpSpPr>
        <p:grpSpPr>
          <a:xfrm rot="4413234">
            <a:off x="9313395" y="4213306"/>
            <a:ext cx="750094" cy="705182"/>
            <a:chOff x="7717631" y="1626062"/>
            <a:chExt cx="750094" cy="705182"/>
          </a:xfrm>
        </p:grpSpPr>
        <p:sp>
          <p:nvSpPr>
            <p:cNvPr id="116" name="Oval 115">
              <a:extLst>
                <a:ext uri="{FF2B5EF4-FFF2-40B4-BE49-F238E27FC236}">
                  <a16:creationId xmlns:a16="http://schemas.microsoft.com/office/drawing/2014/main" xmlns="" id="{6CB0C5C8-EB93-4769-8679-35A7F5AA974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a:extLst>
                <a:ext uri="{FF2B5EF4-FFF2-40B4-BE49-F238E27FC236}">
                  <a16:creationId xmlns:a16="http://schemas.microsoft.com/office/drawing/2014/main" xmlns="" id="{205DDF4B-F8A5-4E72-9ED0-35A0CFA425FD}"/>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xmlns="" id="{D1F4DC27-D95F-4675-9FC5-F5AB3848AB7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xmlns="" id="{E441D71A-6080-41D2-9FF0-37334079F1BA}"/>
              </a:ext>
            </a:extLst>
          </p:cNvPr>
          <p:cNvGrpSpPr/>
          <p:nvPr/>
        </p:nvGrpSpPr>
        <p:grpSpPr>
          <a:xfrm rot="4413234">
            <a:off x="10223625" y="3171449"/>
            <a:ext cx="750094" cy="705182"/>
            <a:chOff x="7717631" y="1626062"/>
            <a:chExt cx="750094" cy="705182"/>
          </a:xfrm>
        </p:grpSpPr>
        <p:sp>
          <p:nvSpPr>
            <p:cNvPr id="120" name="Oval 119">
              <a:extLst>
                <a:ext uri="{FF2B5EF4-FFF2-40B4-BE49-F238E27FC236}">
                  <a16:creationId xmlns:a16="http://schemas.microsoft.com/office/drawing/2014/main" xmlns="" id="{2EB049DD-5A0B-450D-A7E4-BB29E9F0D904}"/>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1" name="Straight Arrow Connector 120">
              <a:extLst>
                <a:ext uri="{FF2B5EF4-FFF2-40B4-BE49-F238E27FC236}">
                  <a16:creationId xmlns:a16="http://schemas.microsoft.com/office/drawing/2014/main" xmlns="" id="{058B2B12-56B7-4124-9789-6621EE406F8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xmlns="" id="{9BE8779B-49FA-4828-85DB-DB3107D3B75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Circle">
            <a:extLst>
              <a:ext uri="{FF2B5EF4-FFF2-40B4-BE49-F238E27FC236}">
                <a16:creationId xmlns:a16="http://schemas.microsoft.com/office/drawing/2014/main" xmlns=""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a16="http://schemas.microsoft.com/office/drawing/2014/main" xmlns=""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a16="http://schemas.microsoft.com/office/drawing/2014/main" xmlns=""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a16="http://schemas.microsoft.com/office/drawing/2014/main" xmlns=""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a16="http://schemas.microsoft.com/office/drawing/2014/main" xmlns=""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a16="http://schemas.microsoft.com/office/drawing/2014/main" xmlns=""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a16="http://schemas.microsoft.com/office/drawing/2014/main" xmlns=""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xmlns=""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xmlns=""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xmlns=""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xmlns=""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xmlns=""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xmlns=""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xmlns=""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
        <p:nvSpPr>
          <p:cNvPr id="2" name="TextBox 1"/>
          <p:cNvSpPr txBox="1"/>
          <p:nvPr/>
        </p:nvSpPr>
        <p:spPr>
          <a:xfrm>
            <a:off x="7719258" y="326005"/>
            <a:ext cx="2993636" cy="584775"/>
          </a:xfrm>
          <a:prstGeom prst="rect">
            <a:avLst/>
          </a:prstGeom>
          <a:noFill/>
        </p:spPr>
        <p:txBody>
          <a:bodyPr wrap="square" rtlCol="0">
            <a:spAutoFit/>
          </a:bodyPr>
          <a:lstStyle/>
          <a:p>
            <a:pPr algn="ctr"/>
            <a:r>
              <a:rPr lang="en-AU" sz="3200" dirty="0" smtClean="0">
                <a:solidFill>
                  <a:srgbClr val="00B0F0"/>
                </a:solidFill>
              </a:rPr>
              <a:t>House-of-Cards</a:t>
            </a:r>
            <a:endParaRPr lang="en-AU" dirty="0">
              <a:solidFill>
                <a:srgbClr val="00B0F0"/>
              </a:solidFill>
            </a:endParaRPr>
          </a:p>
        </p:txBody>
      </p:sp>
      <p:sp>
        <p:nvSpPr>
          <p:cNvPr id="46" name="TextBox 45"/>
          <p:cNvSpPr txBox="1"/>
          <p:nvPr/>
        </p:nvSpPr>
        <p:spPr>
          <a:xfrm>
            <a:off x="8214247" y="5299354"/>
            <a:ext cx="2138076" cy="584775"/>
          </a:xfrm>
          <a:prstGeom prst="rect">
            <a:avLst/>
          </a:prstGeom>
          <a:noFill/>
        </p:spPr>
        <p:txBody>
          <a:bodyPr wrap="square" rtlCol="0">
            <a:spAutoFit/>
          </a:bodyPr>
          <a:lstStyle/>
          <a:p>
            <a:pPr algn="ctr"/>
            <a:r>
              <a:rPr lang="en-AU" sz="3200" dirty="0" smtClean="0">
                <a:latin typeface="+mj-lt"/>
              </a:rPr>
              <a:t>Trait 1</a:t>
            </a:r>
            <a:endParaRPr lang="en-AU" dirty="0">
              <a:latin typeface="+mj-lt"/>
            </a:endParaRPr>
          </a:p>
        </p:txBody>
      </p:sp>
      <p:sp>
        <p:nvSpPr>
          <p:cNvPr id="47" name="TextBox 46"/>
          <p:cNvSpPr txBox="1"/>
          <p:nvPr/>
        </p:nvSpPr>
        <p:spPr>
          <a:xfrm rot="16200000">
            <a:off x="5576371" y="2773101"/>
            <a:ext cx="2138076" cy="584775"/>
          </a:xfrm>
          <a:prstGeom prst="rect">
            <a:avLst/>
          </a:prstGeom>
          <a:noFill/>
        </p:spPr>
        <p:txBody>
          <a:bodyPr wrap="square" rtlCol="0">
            <a:spAutoFit/>
          </a:bodyPr>
          <a:lstStyle/>
          <a:p>
            <a:pPr algn="ctr"/>
            <a:r>
              <a:rPr lang="en-AU" sz="3200" dirty="0" smtClean="0">
                <a:latin typeface="+mj-lt"/>
              </a:rPr>
              <a:t>Trait 2</a:t>
            </a:r>
            <a:endParaRPr lang="en-AU" dirty="0">
              <a:latin typeface="+mj-lt"/>
            </a:endParaRPr>
          </a:p>
        </p:txBody>
      </p:sp>
    </p:spTree>
    <p:extLst>
      <p:ext uri="{BB962C8B-B14F-4D97-AF65-F5344CB8AC3E}">
        <p14:creationId xmlns:p14="http://schemas.microsoft.com/office/powerpoint/2010/main" val="22644397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tx1">
                    <a:lumMod val="65000"/>
                    <a:lumOff val="35000"/>
                  </a:schemeClr>
                </a:solidFill>
              </a:rPr>
              <a:t>Populations are often not well adapted.</a:t>
            </a:r>
          </a:p>
          <a:p>
            <a:endParaRPr lang="en-AU" sz="4000" dirty="0">
              <a:solidFill>
                <a:schemeClr val="tx1">
                  <a:lumMod val="65000"/>
                  <a:lumOff val="35000"/>
                </a:schemeClr>
              </a:solidFill>
            </a:endParaRPr>
          </a:p>
          <a:p>
            <a:r>
              <a:rPr lang="en-AU" sz="4000" dirty="0">
                <a:solidFill>
                  <a:schemeClr val="tx1">
                    <a:lumMod val="65000"/>
                    <a:lumOff val="35000"/>
                  </a:schemeClr>
                </a:solidFill>
              </a:rPr>
              <a:t>They stabilise at some distance away from a </a:t>
            </a:r>
            <a:r>
              <a:rPr lang="en-AU" sz="4000" b="1" dirty="0">
                <a:solidFill>
                  <a:schemeClr val="bg2">
                    <a:lumMod val="90000"/>
                  </a:schemeClr>
                </a:solidFill>
              </a:rPr>
              <a:t>phenotypic optimum</a:t>
            </a:r>
            <a:r>
              <a:rPr lang="en-AU" sz="3600" dirty="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Tree>
    <p:extLst>
      <p:ext uri="{BB962C8B-B14F-4D97-AF65-F5344CB8AC3E}">
        <p14:creationId xmlns:p14="http://schemas.microsoft.com/office/powerpoint/2010/main" val="19007423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xmlns="" id="{2EBDDD1E-FB7D-4E06-BF72-0313895297F4}"/>
              </a:ext>
            </a:extLst>
          </p:cNvPr>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xmlns="" id="{1EF1F1F4-821E-4EF7-8701-D1643CEF98BC}"/>
              </a:ext>
            </a:extLst>
          </p:cNvPr>
          <p:cNvGrpSpPr/>
          <p:nvPr/>
        </p:nvGrpSpPr>
        <p:grpSpPr>
          <a:xfrm>
            <a:off x="7188547" y="1046365"/>
            <a:ext cx="1884574" cy="1884574"/>
            <a:chOff x="1445485" y="1126028"/>
            <a:chExt cx="1884574" cy="1884574"/>
          </a:xfrm>
        </p:grpSpPr>
        <p:sp>
          <p:nvSpPr>
            <p:cNvPr id="131" name="Oval 130">
              <a:extLst>
                <a:ext uri="{FF2B5EF4-FFF2-40B4-BE49-F238E27FC236}">
                  <a16:creationId xmlns:a16="http://schemas.microsoft.com/office/drawing/2014/main" xmlns="" id="{CB34093E-73C6-4807-AAB6-80C9162344E0}"/>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xmlns="" id="{95280DB4-BDEC-49BE-81FF-20682658509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xmlns="" id="{04D85750-91D1-4B56-9DBF-6A085059A72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xmlns="" id="{3AE19128-9C9C-409B-84D1-3250D8BEBB1E}"/>
              </a:ext>
            </a:extLst>
          </p:cNvPr>
          <p:cNvGrpSpPr/>
          <p:nvPr/>
        </p:nvGrpSpPr>
        <p:grpSpPr>
          <a:xfrm rot="20197074">
            <a:off x="9222109" y="1678021"/>
            <a:ext cx="1884574" cy="1884574"/>
            <a:chOff x="1445485" y="1126028"/>
            <a:chExt cx="1884574" cy="1884574"/>
          </a:xfrm>
        </p:grpSpPr>
        <p:sp>
          <p:nvSpPr>
            <p:cNvPr id="135" name="Oval 134">
              <a:extLst>
                <a:ext uri="{FF2B5EF4-FFF2-40B4-BE49-F238E27FC236}">
                  <a16:creationId xmlns:a16="http://schemas.microsoft.com/office/drawing/2014/main" xmlns="" id="{B6F01004-BFD1-46A4-9479-903846E016C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6" name="Straight Arrow Connector 135">
              <a:extLst>
                <a:ext uri="{FF2B5EF4-FFF2-40B4-BE49-F238E27FC236}">
                  <a16:creationId xmlns:a16="http://schemas.microsoft.com/office/drawing/2014/main" xmlns="" id="{837E56A1-64EA-4085-A360-D049A4852FA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xmlns="" id="{4C66899E-848C-42DA-BB33-892D16B6F3F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xmlns="" id="{32F8821A-D596-4FBE-9632-ACBEE26C7875}"/>
              </a:ext>
            </a:extLst>
          </p:cNvPr>
          <p:cNvGrpSpPr/>
          <p:nvPr/>
        </p:nvGrpSpPr>
        <p:grpSpPr>
          <a:xfrm rot="18832498">
            <a:off x="8119725" y="2556036"/>
            <a:ext cx="1884574" cy="1884574"/>
            <a:chOff x="1445485" y="1126028"/>
            <a:chExt cx="1884574" cy="1884574"/>
          </a:xfrm>
        </p:grpSpPr>
        <p:sp>
          <p:nvSpPr>
            <p:cNvPr id="139" name="Oval 138">
              <a:extLst>
                <a:ext uri="{FF2B5EF4-FFF2-40B4-BE49-F238E27FC236}">
                  <a16:creationId xmlns:a16="http://schemas.microsoft.com/office/drawing/2014/main" xmlns="" id="{6E3DE6E3-B71F-4316-AEAA-59FF186752A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Arrow Connector 139">
              <a:extLst>
                <a:ext uri="{FF2B5EF4-FFF2-40B4-BE49-F238E27FC236}">
                  <a16:creationId xmlns:a16="http://schemas.microsoft.com/office/drawing/2014/main" xmlns="" id="{C35B2330-1444-45DD-998D-C8D81D123CA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xmlns="" id="{3FF73458-1F75-42D4-8774-1C5E1765AB5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xmlns="" id="{01E17852-C5A5-44EA-A7F8-3D69C1950A95}"/>
              </a:ext>
            </a:extLst>
          </p:cNvPr>
          <p:cNvGrpSpPr/>
          <p:nvPr/>
        </p:nvGrpSpPr>
        <p:grpSpPr>
          <a:xfrm rot="16586833">
            <a:off x="7119675" y="3249379"/>
            <a:ext cx="1884574" cy="1884574"/>
            <a:chOff x="1445485" y="1126028"/>
            <a:chExt cx="1884574" cy="1884574"/>
          </a:xfrm>
        </p:grpSpPr>
        <p:sp>
          <p:nvSpPr>
            <p:cNvPr id="209" name="Oval 208">
              <a:extLst>
                <a:ext uri="{FF2B5EF4-FFF2-40B4-BE49-F238E27FC236}">
                  <a16:creationId xmlns:a16="http://schemas.microsoft.com/office/drawing/2014/main" xmlns="" id="{73CC29D1-0AA3-4C5A-AA49-A2130C6A23C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0" name="Straight Arrow Connector 209">
              <a:extLst>
                <a:ext uri="{FF2B5EF4-FFF2-40B4-BE49-F238E27FC236}">
                  <a16:creationId xmlns:a16="http://schemas.microsoft.com/office/drawing/2014/main" xmlns="" id="{8C32411A-CC6B-48B6-A0AB-8609304C4ED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xmlns="" id="{A4CB03ED-5963-444A-AD46-C615763CF146}"/>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xmlns="" id="{AB7E176E-997B-41B0-8A49-B9DBFFA58CF1}"/>
              </a:ext>
            </a:extLst>
          </p:cNvPr>
          <p:cNvGrpSpPr/>
          <p:nvPr/>
        </p:nvGrpSpPr>
        <p:grpSpPr>
          <a:xfrm rot="16586833">
            <a:off x="9334147" y="3204243"/>
            <a:ext cx="1884574" cy="1884574"/>
            <a:chOff x="1445485" y="1126028"/>
            <a:chExt cx="1884574" cy="1884574"/>
          </a:xfrm>
        </p:grpSpPr>
        <p:sp>
          <p:nvSpPr>
            <p:cNvPr id="213" name="Oval 212">
              <a:extLst>
                <a:ext uri="{FF2B5EF4-FFF2-40B4-BE49-F238E27FC236}">
                  <a16:creationId xmlns:a16="http://schemas.microsoft.com/office/drawing/2014/main" xmlns="" id="{60A7CDC9-9C2C-4F24-8D6A-AFC7EA1CCD5A}"/>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4" name="Straight Arrow Connector 213">
              <a:extLst>
                <a:ext uri="{FF2B5EF4-FFF2-40B4-BE49-F238E27FC236}">
                  <a16:creationId xmlns:a16="http://schemas.microsoft.com/office/drawing/2014/main" xmlns="" id="{9696F05F-890A-4268-A32B-189EADE40C49}"/>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xmlns="" id="{D930117C-1697-4C38-9F52-A828B2A9E8C5}"/>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a16="http://schemas.microsoft.com/office/drawing/2014/main" xmlns=""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a16="http://schemas.microsoft.com/office/drawing/2014/main" xmlns=""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a16="http://schemas.microsoft.com/office/drawing/2014/main" xmlns=""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a16="http://schemas.microsoft.com/office/drawing/2014/main" xmlns=""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a16="http://schemas.microsoft.com/office/drawing/2014/main" xmlns=""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a16="http://schemas.microsoft.com/office/drawing/2014/main" xmlns=""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a16="http://schemas.microsoft.com/office/drawing/2014/main" xmlns=""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xmlns=""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xmlns=""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a16="http://schemas.microsoft.com/office/drawing/2014/main" xmlns=""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a16="http://schemas.microsoft.com/office/drawing/2014/main" xmlns=""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a16="http://schemas.microsoft.com/office/drawing/2014/main" xmlns=""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a16="http://schemas.microsoft.com/office/drawing/2014/main" xmlns=""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a16="http://schemas.microsoft.com/office/drawing/2014/main" xmlns=""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a16="http://schemas.microsoft.com/office/drawing/2014/main" xmlns=""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a16="http://schemas.microsoft.com/office/drawing/2014/main" xmlns=""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a16="http://schemas.microsoft.com/office/drawing/2014/main" xmlns=""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a16="http://schemas.microsoft.com/office/drawing/2014/main" xmlns=""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a16="http://schemas.microsoft.com/office/drawing/2014/main" xmlns=""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62" name="Rectangle">
            <a:extLst>
              <a:ext uri="{FF2B5EF4-FFF2-40B4-BE49-F238E27FC236}">
                <a16:creationId xmlns:a16="http://schemas.microsoft.com/office/drawing/2014/main" xmlns=""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xmlns=""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1" name="Circle">
            <a:extLst>
              <a:ext uri="{FF2B5EF4-FFF2-40B4-BE49-F238E27FC236}">
                <a16:creationId xmlns:a16="http://schemas.microsoft.com/office/drawing/2014/main" xmlns=""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xmlns=""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 name="TextBox 1"/>
          <p:cNvSpPr txBox="1"/>
          <p:nvPr/>
        </p:nvSpPr>
        <p:spPr>
          <a:xfrm>
            <a:off x="7719911" y="303207"/>
            <a:ext cx="2994228" cy="646331"/>
          </a:xfrm>
          <a:prstGeom prst="rect">
            <a:avLst/>
          </a:prstGeom>
          <a:noFill/>
        </p:spPr>
        <p:txBody>
          <a:bodyPr wrap="square" rtlCol="0">
            <a:spAutoFit/>
          </a:bodyPr>
          <a:lstStyle/>
          <a:p>
            <a:pPr algn="ctr"/>
            <a:r>
              <a:rPr lang="en-AU" sz="3600" dirty="0" smtClean="0">
                <a:solidFill>
                  <a:srgbClr val="FF0000"/>
                </a:solidFill>
              </a:rPr>
              <a:t>Gaussian</a:t>
            </a:r>
            <a:endParaRPr lang="en-AU" sz="3600" dirty="0">
              <a:solidFill>
                <a:srgbClr val="FF0000"/>
              </a:solidFill>
            </a:endParaRPr>
          </a:p>
        </p:txBody>
      </p:sp>
      <p:sp>
        <p:nvSpPr>
          <p:cNvPr id="53" name="TextBox 52"/>
          <p:cNvSpPr txBox="1"/>
          <p:nvPr/>
        </p:nvSpPr>
        <p:spPr>
          <a:xfrm>
            <a:off x="8214247" y="5299354"/>
            <a:ext cx="2138076" cy="584775"/>
          </a:xfrm>
          <a:prstGeom prst="rect">
            <a:avLst/>
          </a:prstGeom>
          <a:noFill/>
        </p:spPr>
        <p:txBody>
          <a:bodyPr wrap="square" rtlCol="0">
            <a:spAutoFit/>
          </a:bodyPr>
          <a:lstStyle/>
          <a:p>
            <a:pPr algn="ctr"/>
            <a:r>
              <a:rPr lang="en-AU" sz="3200" dirty="0" smtClean="0">
                <a:latin typeface="+mj-lt"/>
              </a:rPr>
              <a:t>Trait 1</a:t>
            </a:r>
            <a:endParaRPr lang="en-AU" dirty="0">
              <a:latin typeface="+mj-lt"/>
            </a:endParaRPr>
          </a:p>
        </p:txBody>
      </p:sp>
      <p:sp>
        <p:nvSpPr>
          <p:cNvPr id="54" name="TextBox 53"/>
          <p:cNvSpPr txBox="1"/>
          <p:nvPr/>
        </p:nvSpPr>
        <p:spPr>
          <a:xfrm rot="16200000">
            <a:off x="5576371" y="2773101"/>
            <a:ext cx="2138076" cy="584775"/>
          </a:xfrm>
          <a:prstGeom prst="rect">
            <a:avLst/>
          </a:prstGeom>
          <a:noFill/>
        </p:spPr>
        <p:txBody>
          <a:bodyPr wrap="square" rtlCol="0">
            <a:spAutoFit/>
          </a:bodyPr>
          <a:lstStyle/>
          <a:p>
            <a:pPr algn="ctr"/>
            <a:r>
              <a:rPr lang="en-AU" sz="3200" dirty="0" smtClean="0">
                <a:latin typeface="+mj-lt"/>
              </a:rPr>
              <a:t>Trait 2</a:t>
            </a:r>
            <a:endParaRPr lang="en-AU" dirty="0">
              <a:latin typeface="+mj-lt"/>
            </a:endParaRPr>
          </a:p>
        </p:txBody>
      </p:sp>
    </p:spTree>
    <p:extLst>
      <p:ext uri="{BB962C8B-B14F-4D97-AF65-F5344CB8AC3E}">
        <p14:creationId xmlns:p14="http://schemas.microsoft.com/office/powerpoint/2010/main" val="6631985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Directions</a:t>
            </a:r>
          </a:p>
        </p:txBody>
      </p:sp>
      <p:sp>
        <p:nvSpPr>
          <p:cNvPr id="3" name="Content Placeholder 2"/>
          <p:cNvSpPr>
            <a:spLocks noGrp="1"/>
          </p:cNvSpPr>
          <p:nvPr>
            <p:ph idx="1"/>
          </p:nvPr>
        </p:nvSpPr>
        <p:spPr>
          <a:xfrm>
            <a:off x="1097280" y="1845734"/>
            <a:ext cx="5463941" cy="4023360"/>
          </a:xfrm>
        </p:spPr>
        <p:txBody>
          <a:bodyPr>
            <a:noAutofit/>
          </a:bodyPr>
          <a:lstStyle/>
          <a:p>
            <a:r>
              <a:rPr lang="en-AU" sz="3200" dirty="0"/>
              <a:t>More parameterisation</a:t>
            </a:r>
          </a:p>
          <a:p>
            <a:pPr lvl="1"/>
            <a:r>
              <a:rPr lang="en-AU" sz="2800" dirty="0"/>
              <a:t>Population size</a:t>
            </a:r>
          </a:p>
          <a:p>
            <a:pPr lvl="1"/>
            <a:r>
              <a:rPr lang="en-AU" sz="2800" dirty="0"/>
              <a:t>Fitness differences between traits</a:t>
            </a:r>
          </a:p>
          <a:p>
            <a:pPr lvl="1"/>
            <a:r>
              <a:rPr lang="en-AU" sz="2800" dirty="0"/>
              <a:t>Number of loci</a:t>
            </a: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6" name="TextBox 5"/>
          <p:cNvSpPr txBox="1"/>
          <p:nvPr/>
        </p:nvSpPr>
        <p:spPr>
          <a:xfrm rot="16200000">
            <a:off x="5664981" y="2819682"/>
            <a:ext cx="2228193" cy="369332"/>
          </a:xfrm>
          <a:prstGeom prst="rect">
            <a:avLst/>
          </a:prstGeom>
          <a:noFill/>
        </p:spPr>
        <p:txBody>
          <a:bodyPr wrap="square" rtlCol="0">
            <a:spAutoFit/>
          </a:bodyPr>
          <a:lstStyle/>
          <a:p>
            <a:pPr algn="ctr"/>
            <a:r>
              <a:rPr lang="en-AU" dirty="0" smtClean="0"/>
              <a:t>Parameter 1</a:t>
            </a:r>
            <a:endParaRPr lang="en-AU" dirty="0"/>
          </a:p>
        </p:txBody>
      </p:sp>
      <p:sp>
        <p:nvSpPr>
          <p:cNvPr id="7" name="TextBox 6"/>
          <p:cNvSpPr txBox="1"/>
          <p:nvPr/>
        </p:nvSpPr>
        <p:spPr>
          <a:xfrm rot="1436649">
            <a:off x="7220513" y="5492633"/>
            <a:ext cx="2228193" cy="369332"/>
          </a:xfrm>
          <a:prstGeom prst="rect">
            <a:avLst/>
          </a:prstGeom>
          <a:noFill/>
        </p:spPr>
        <p:txBody>
          <a:bodyPr wrap="square" rtlCol="0">
            <a:spAutoFit/>
          </a:bodyPr>
          <a:lstStyle/>
          <a:p>
            <a:pPr algn="ctr"/>
            <a:r>
              <a:rPr lang="en-AU" dirty="0" smtClean="0"/>
              <a:t>Parameter 2</a:t>
            </a:r>
            <a:endParaRPr lang="en-AU" dirty="0"/>
          </a:p>
        </p:txBody>
      </p:sp>
      <p:sp>
        <p:nvSpPr>
          <p:cNvPr id="8" name="TextBox 7"/>
          <p:cNvSpPr txBox="1"/>
          <p:nvPr/>
        </p:nvSpPr>
        <p:spPr>
          <a:xfrm rot="19545135">
            <a:off x="10187004" y="5304007"/>
            <a:ext cx="2228193" cy="369332"/>
          </a:xfrm>
          <a:prstGeom prst="rect">
            <a:avLst/>
          </a:prstGeom>
          <a:noFill/>
        </p:spPr>
        <p:txBody>
          <a:bodyPr wrap="square" rtlCol="0">
            <a:spAutoFit/>
          </a:bodyPr>
          <a:lstStyle/>
          <a:p>
            <a:pPr algn="ctr"/>
            <a:r>
              <a:rPr lang="en-AU" dirty="0" smtClean="0"/>
              <a:t>Parameter 3</a:t>
            </a:r>
            <a:endParaRPr lang="en-AU" dirty="0"/>
          </a:p>
        </p:txBody>
      </p:sp>
    </p:spTree>
    <p:extLst>
      <p:ext uri="{BB962C8B-B14F-4D97-AF65-F5344CB8AC3E}">
        <p14:creationId xmlns:p14="http://schemas.microsoft.com/office/powerpoint/2010/main" val="417748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4" name="TextBox 3">
            <a:extLst>
              <a:ext uri="{FF2B5EF4-FFF2-40B4-BE49-F238E27FC236}">
                <a16:creationId xmlns:a16="http://schemas.microsoft.com/office/drawing/2014/main" xmlns=""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Daniel Ortiz-Barrientos</a:t>
            </a:r>
          </a:p>
          <a:p>
            <a:r>
              <a:rPr lang="en-AU" sz="2800" dirty="0">
                <a:solidFill>
                  <a:schemeClr val="tx1">
                    <a:lumMod val="75000"/>
                    <a:lumOff val="25000"/>
                  </a:schemeClr>
                </a:solidFill>
              </a:rPr>
              <a:t>Jan Engelstaedter</a:t>
            </a:r>
          </a:p>
          <a:p>
            <a:r>
              <a:rPr lang="en-AU" sz="2800" dirty="0">
                <a:solidFill>
                  <a:schemeClr val="tx1">
                    <a:lumMod val="75000"/>
                    <a:lumOff val="25000"/>
                  </a:schemeClr>
                </a:solidFill>
              </a:rPr>
              <a:t>Maddie </a:t>
            </a:r>
            <a:r>
              <a:rPr lang="en-AU" sz="2800" dirty="0" smtClean="0">
                <a:solidFill>
                  <a:schemeClr val="tx1">
                    <a:lumMod val="75000"/>
                    <a:lumOff val="25000"/>
                  </a:schemeClr>
                </a:solidFill>
              </a:rPr>
              <a:t>James</a:t>
            </a:r>
          </a:p>
          <a:p>
            <a:r>
              <a:rPr lang="en-AU" sz="2800" dirty="0" smtClean="0">
                <a:solidFill>
                  <a:schemeClr val="tx1">
                    <a:lumMod val="75000"/>
                    <a:lumOff val="25000"/>
                  </a:schemeClr>
                </a:solidFill>
              </a:rPr>
              <a:t>Zoe Broad</a:t>
            </a:r>
          </a:p>
          <a:p>
            <a:r>
              <a:rPr lang="en-AU" sz="2800" dirty="0" smtClean="0">
                <a:solidFill>
                  <a:schemeClr val="tx1">
                    <a:lumMod val="75000"/>
                    <a:lumOff val="25000"/>
                  </a:schemeClr>
                </a:solidFill>
              </a:rPr>
              <a:t>Everyone </a:t>
            </a:r>
            <a:r>
              <a:rPr lang="en-AU" sz="2800" dirty="0">
                <a:solidFill>
                  <a:schemeClr val="tx1">
                    <a:lumMod val="75000"/>
                    <a:lumOff val="25000"/>
                  </a:schemeClr>
                </a:solidFill>
              </a:rPr>
              <a:t>in the OB Lab</a:t>
            </a:r>
          </a:p>
          <a:p>
            <a:r>
              <a:rPr lang="en-AU" sz="2800" dirty="0">
                <a:solidFill>
                  <a:schemeClr val="tx1">
                    <a:lumMod val="75000"/>
                    <a:lumOff val="25000"/>
                  </a:schemeClr>
                </a:solidFill>
              </a:rPr>
              <a:t>Australian Research Council</a:t>
            </a:r>
          </a:p>
        </p:txBody>
      </p:sp>
      <p:pic>
        <p:nvPicPr>
          <p:cNvPr id="5" name="Picture 4">
            <a:extLst>
              <a:ext uri="{FF2B5EF4-FFF2-40B4-BE49-F238E27FC236}">
                <a16:creationId xmlns:a16="http://schemas.microsoft.com/office/drawing/2014/main" xmlns="" id="{8E7E88D2-E805-DF44-A899-A8CBC276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
        <p:nvSpPr>
          <p:cNvPr id="3" name="TextBox 2"/>
          <p:cNvSpPr txBox="1"/>
          <p:nvPr/>
        </p:nvSpPr>
        <p:spPr>
          <a:xfrm>
            <a:off x="5538806" y="1737360"/>
            <a:ext cx="163099" cy="369332"/>
          </a:xfrm>
          <a:prstGeom prst="rect">
            <a:avLst/>
          </a:prstGeom>
          <a:noFill/>
        </p:spPr>
        <p:txBody>
          <a:bodyPr wrap="square" rtlCol="0">
            <a:spAutoFit/>
          </a:bodyPr>
          <a:lstStyle/>
          <a:p>
            <a:r>
              <a:rPr lang="en-AU" dirty="0"/>
              <a:t>1</a:t>
            </a:r>
          </a:p>
        </p:txBody>
      </p:sp>
    </p:spTree>
    <p:extLst>
      <p:ext uri="{BB962C8B-B14F-4D97-AF65-F5344CB8AC3E}">
        <p14:creationId xmlns:p14="http://schemas.microsoft.com/office/powerpoint/2010/main" val="7906800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References</a:t>
            </a:r>
          </a:p>
        </p:txBody>
      </p:sp>
      <p:sp>
        <p:nvSpPr>
          <p:cNvPr id="3" name="Content Placeholder 2"/>
          <p:cNvSpPr>
            <a:spLocks noGrp="1"/>
          </p:cNvSpPr>
          <p:nvPr>
            <p:ph idx="1"/>
          </p:nvPr>
        </p:nvSpPr>
        <p:spPr/>
        <p:txBody>
          <a:bodyPr>
            <a:normAutofit fontScale="92500" lnSpcReduction="10000"/>
          </a:bodyPr>
          <a:lstStyle/>
          <a:p>
            <a:r>
              <a:rPr lang="en-AU" sz="2800" dirty="0"/>
              <a:t>1 Adapted from Gould (&lt;1882) Accessed from:</a:t>
            </a:r>
          </a:p>
          <a:p>
            <a:r>
              <a:rPr lang="en-AU" sz="2800" dirty="0">
                <a:hlinkClick r:id="rId2"/>
              </a:rPr>
              <a:t>https://commons.wikimedia.org/wiki/File:Darwin%27s_finches_by_Gould.jpg</a:t>
            </a:r>
            <a:r>
              <a:rPr lang="en-AU" sz="2800" dirty="0"/>
              <a:t> </a:t>
            </a:r>
          </a:p>
          <a:p>
            <a:r>
              <a:rPr lang="en-AU" sz="2800" dirty="0"/>
              <a:t>2 Adapted from Richmond (1830s) Accessed from: </a:t>
            </a:r>
            <a:r>
              <a:rPr lang="en-AU" sz="2800" dirty="0">
                <a:hlinkClick r:id="rId3"/>
              </a:rPr>
              <a:t>https://commons.wikimedia.org/wiki/File:Charles_Darwin_by_G._Richmond.jpg</a:t>
            </a:r>
            <a:r>
              <a:rPr lang="en-AU" sz="2800" dirty="0"/>
              <a:t> </a:t>
            </a:r>
          </a:p>
          <a:p>
            <a:r>
              <a:rPr lang="en-AU" sz="2800" dirty="0"/>
              <a:t>3 Adapted from Mliu92 (2015) </a:t>
            </a:r>
            <a:r>
              <a:rPr lang="en-AU" sz="2800" dirty="0">
                <a:hlinkClick r:id="rId4"/>
              </a:rPr>
              <a:t>https://commons.wikimedia.org/wiki/File:Selectiontypes-n0_images_(vector).svg</a:t>
            </a:r>
            <a:r>
              <a:rPr lang="en-AU" sz="2800" dirty="0"/>
              <a:t> </a:t>
            </a:r>
          </a:p>
          <a:p>
            <a:r>
              <a:rPr lang="en-AU" sz="2800" dirty="0"/>
              <a:t>4 Adapted from Meyer (2006) </a:t>
            </a:r>
            <a:r>
              <a:rPr lang="fr-FR" sz="2800" dirty="0">
                <a:hlinkClick r:id="rId5" tooltip="doi:10.1371/journal.pbio.0040341"/>
              </a:rPr>
              <a:t>doi:10.1371/journal.pbio.0040341</a:t>
            </a:r>
            <a:r>
              <a:rPr lang="fr-FR" sz="2800" dirty="0"/>
              <a:t> </a:t>
            </a:r>
            <a:endParaRPr lang="en-AU" sz="2800" dirty="0"/>
          </a:p>
        </p:txBody>
      </p:sp>
    </p:spTree>
    <p:extLst>
      <p:ext uri="{BB962C8B-B14F-4D97-AF65-F5344CB8AC3E}">
        <p14:creationId xmlns:p14="http://schemas.microsoft.com/office/powerpoint/2010/main" val="37796593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5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Drift Barrier</a:t>
            </a:r>
            <a:endParaRPr lang="en-AU" dirty="0"/>
          </a:p>
        </p:txBody>
      </p:sp>
      <p:sp>
        <p:nvSpPr>
          <p:cNvPr id="3" name="Content Placeholder 2"/>
          <p:cNvSpPr>
            <a:spLocks noGrp="1"/>
          </p:cNvSpPr>
          <p:nvPr>
            <p:ph idx="1"/>
          </p:nvPr>
        </p:nvSpPr>
        <p:spPr/>
        <p:txBody>
          <a:bodyPr/>
          <a:lstStyle/>
          <a:p>
            <a:endParaRPr lang="en-AU"/>
          </a:p>
        </p:txBody>
      </p:sp>
    </p:spTree>
    <p:extLst>
      <p:ext uri="{BB962C8B-B14F-4D97-AF65-F5344CB8AC3E}">
        <p14:creationId xmlns:p14="http://schemas.microsoft.com/office/powerpoint/2010/main" val="2446033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accent1"/>
                </a:solidFill>
              </a:rPr>
              <a:t>64%</a:t>
            </a:r>
            <a:r>
              <a:rPr lang="en-AU" sz="4000" dirty="0">
                <a:solidFill>
                  <a:schemeClr val="tx1">
                    <a:lumMod val="65000"/>
                    <a:lumOff val="35000"/>
                  </a:schemeClr>
                </a:solidFill>
              </a:rPr>
              <a:t> of studied populations were </a:t>
            </a:r>
            <a:r>
              <a:rPr lang="en-AU" sz="4000" dirty="0">
                <a:solidFill>
                  <a:srgbClr val="FF0000"/>
                </a:solidFill>
              </a:rPr>
              <a:t>maladapted</a:t>
            </a:r>
            <a:r>
              <a:rPr lang="en-AU" sz="4000" dirty="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3" name="TextBox 2"/>
          <p:cNvSpPr txBox="1"/>
          <p:nvPr/>
        </p:nvSpPr>
        <p:spPr>
          <a:xfrm>
            <a:off x="6897366" y="6467819"/>
            <a:ext cx="5294634" cy="307777"/>
          </a:xfrm>
          <a:prstGeom prst="rect">
            <a:avLst/>
          </a:prstGeom>
          <a:noFill/>
        </p:spPr>
        <p:txBody>
          <a:bodyPr wrap="square" rtlCol="0">
            <a:spAutoFit/>
          </a:bodyPr>
          <a:lstStyle/>
          <a:p>
            <a:r>
              <a:rPr lang="en-AU" sz="1400" dirty="0"/>
              <a:t>Estes and Arnold (2007) Am. Nat. 169: 227-244 </a:t>
            </a:r>
            <a:r>
              <a:rPr lang="en-AU" sz="1400" dirty="0" err="1"/>
              <a:t>doi</a:t>
            </a:r>
            <a:r>
              <a:rPr lang="en-AU" sz="1400" dirty="0"/>
              <a:t>: 10.1086/510633</a:t>
            </a:r>
          </a:p>
        </p:txBody>
      </p:sp>
    </p:spTree>
    <p:extLst>
      <p:ext uri="{BB962C8B-B14F-4D97-AF65-F5344CB8AC3E}">
        <p14:creationId xmlns:p14="http://schemas.microsoft.com/office/powerpoint/2010/main" val="627924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2556896" y="359186"/>
            <a:ext cx="7078209" cy="2855903"/>
          </a:xfrm>
          <a:prstGeom prst="rect">
            <a:avLst/>
          </a:prstGeom>
        </p:spPr>
      </p:pic>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Tree>
    <p:extLst>
      <p:ext uri="{BB962C8B-B14F-4D97-AF65-F5344CB8AC3E}">
        <p14:creationId xmlns:p14="http://schemas.microsoft.com/office/powerpoint/2010/main" val="23089915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Intermediate trait values provide the </a:t>
            </a:r>
            <a:r>
              <a:rPr lang="en-AU" sz="4400" b="1" dirty="0">
                <a:solidFill>
                  <a:schemeClr val="accent1"/>
                </a:solidFill>
              </a:rPr>
              <a:t>highest fitness</a:t>
            </a:r>
            <a:r>
              <a:rPr lang="en-AU" sz="4400" dirty="0">
                <a:solidFill>
                  <a:schemeClr val="tx1">
                    <a:lumMod val="65000"/>
                    <a:lumOff val="35000"/>
                  </a:schemeClr>
                </a:solidFill>
              </a:rPr>
              <a:t>.</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Phenotype</a:t>
            </a:r>
          </a:p>
        </p:txBody>
      </p:sp>
      <p:sp>
        <p:nvSpPr>
          <p:cNvPr id="9" name="TextBox 8"/>
          <p:cNvSpPr txBox="1"/>
          <p:nvPr/>
        </p:nvSpPr>
        <p:spPr>
          <a:xfrm rot="16200000">
            <a:off x="-785366" y="2827053"/>
            <a:ext cx="2647950" cy="584775"/>
          </a:xfrm>
          <a:prstGeom prst="rect">
            <a:avLst/>
          </a:prstGeom>
          <a:noFill/>
        </p:spPr>
        <p:txBody>
          <a:bodyPr wrap="square" rtlCol="0">
            <a:spAutoFit/>
          </a:bodyPr>
          <a:lstStyle/>
          <a:p>
            <a:pPr algn="ctr"/>
            <a:r>
              <a:rPr lang="en-AU" sz="3200" dirty="0"/>
              <a:t>Fitness</a:t>
            </a:r>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a:t>1</a:t>
            </a:r>
            <a:endParaRPr lang="en-AU" dirty="0"/>
          </a:p>
        </p:txBody>
      </p:sp>
      <p:sp>
        <p:nvSpPr>
          <p:cNvPr id="6" name="Rectangle 5"/>
          <p:cNvSpPr/>
          <p:nvPr/>
        </p:nvSpPr>
        <p:spPr>
          <a:xfrm>
            <a:off x="9870712" y="6396335"/>
            <a:ext cx="2321288" cy="461665"/>
          </a:xfrm>
          <a:prstGeom prst="rect">
            <a:avLst/>
          </a:prstGeom>
        </p:spPr>
        <p:txBody>
          <a:bodyPr wrap="square">
            <a:spAutoFit/>
          </a:bodyPr>
          <a:lstStyle/>
          <a:p>
            <a:r>
              <a:rPr lang="en-AU" sz="800" dirty="0" smtClean="0"/>
              <a:t>1 </a:t>
            </a:r>
            <a:r>
              <a:rPr lang="en-AU" sz="800" dirty="0"/>
              <a:t>Adapted from Mliu92 (2015) https://commons.wikimedia.org/wiki/File:Selectiontypes-n0_images_(vector).svg </a:t>
            </a:r>
            <a:endParaRPr lang="en-AU" sz="800" dirty="0"/>
          </a:p>
        </p:txBody>
      </p:sp>
    </p:spTree>
    <p:extLst>
      <p:ext uri="{BB962C8B-B14F-4D97-AF65-F5344CB8AC3E}">
        <p14:creationId xmlns:p14="http://schemas.microsoft.com/office/powerpoint/2010/main" val="3009627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V</a:t>
            </a:r>
            <a:r>
              <a:rPr lang="en-AU" sz="3200" baseline="-25000" dirty="0"/>
              <a:t>A</a:t>
            </a:r>
            <a:endParaRPr lang="en-AU" sz="3200" dirty="0"/>
          </a:p>
        </p:txBody>
      </p:sp>
      <p:sp>
        <p:nvSpPr>
          <p:cNvPr id="9" name="TextBox 8"/>
          <p:cNvSpPr txBox="1"/>
          <p:nvPr/>
        </p:nvSpPr>
        <p:spPr>
          <a:xfrm rot="16200000">
            <a:off x="-903097" y="2679948"/>
            <a:ext cx="2942161" cy="584775"/>
          </a:xfrm>
          <a:prstGeom prst="rect">
            <a:avLst/>
          </a:prstGeom>
          <a:noFill/>
        </p:spPr>
        <p:txBody>
          <a:bodyPr wrap="square" rtlCol="0">
            <a:spAutoFit/>
          </a:bodyPr>
          <a:lstStyle/>
          <a:p>
            <a:pPr algn="ctr"/>
            <a:r>
              <a:rPr lang="en-AU" sz="3200" dirty="0"/>
              <a:t>Adaptation rate</a:t>
            </a:r>
          </a:p>
        </p:txBody>
      </p:sp>
      <p:cxnSp>
        <p:nvCxnSpPr>
          <p:cNvPr id="11" name="Straight Connector 10">
            <a:extLst>
              <a:ext uri="{FF2B5EF4-FFF2-40B4-BE49-F238E27FC236}">
                <a16:creationId xmlns:a16="http://schemas.microsoft.com/office/drawing/2014/main" xmlns="" id="{FB5E9CD5-833B-4ED0-9C58-413E11A4008D}"/>
              </a:ext>
            </a:extLst>
          </p:cNvPr>
          <p:cNvCxnSpPr/>
          <p:nvPr/>
        </p:nvCxnSpPr>
        <p:spPr>
          <a:xfrm flipV="1">
            <a:off x="1106593" y="1323833"/>
            <a:ext cx="5239616" cy="393085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5101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2877</Words>
  <Application>Microsoft Office PowerPoint</Application>
  <PresentationFormat>Widescreen</PresentationFormat>
  <Paragraphs>334</Paragraphs>
  <Slides>45</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House-of-Cards</vt:lpstr>
      <vt:lpstr>Bringing it all together</vt:lpstr>
      <vt:lpstr>PowerPoint Presentation</vt:lpstr>
      <vt:lpstr>PowerPoint Presentation</vt:lpstr>
      <vt:lpstr>PowerPoint Presentation</vt:lpstr>
      <vt:lpstr>Future Directions</vt:lpstr>
      <vt:lpstr>Questions?</vt:lpstr>
      <vt:lpstr>References</vt:lpstr>
      <vt:lpstr>PowerPoint Presentation</vt:lpstr>
      <vt:lpstr>Drift Barrier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Nicholas Obrien</dc:creator>
  <cp:lastModifiedBy>Nick</cp:lastModifiedBy>
  <cp:revision>42</cp:revision>
  <dcterms:created xsi:type="dcterms:W3CDTF">2020-11-19T07:52:19Z</dcterms:created>
  <dcterms:modified xsi:type="dcterms:W3CDTF">2020-11-20T03:38:38Z</dcterms:modified>
</cp:coreProperties>
</file>